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6" r:id="rId2"/>
    <p:sldId id="350" r:id="rId3"/>
    <p:sldId id="345" r:id="rId4"/>
    <p:sldId id="337" r:id="rId5"/>
    <p:sldId id="321" r:id="rId6"/>
    <p:sldId id="332" r:id="rId7"/>
    <p:sldId id="341" r:id="rId8"/>
    <p:sldId id="348" r:id="rId9"/>
    <p:sldId id="333" r:id="rId10"/>
    <p:sldId id="349" r:id="rId11"/>
    <p:sldId id="318" r:id="rId12"/>
    <p:sldId id="330" r:id="rId13"/>
    <p:sldId id="317" r:id="rId14"/>
    <p:sldId id="314" r:id="rId15"/>
    <p:sldId id="315" r:id="rId1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13"/>
    <a:srgbClr val="F57B17"/>
    <a:srgbClr val="E86E0A"/>
    <a:srgbClr val="FF5050"/>
    <a:srgbClr val="F4C5C4"/>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86420" autoAdjust="0"/>
  </p:normalViewPr>
  <p:slideViewPr>
    <p:cSldViewPr>
      <p:cViewPr varScale="1">
        <p:scale>
          <a:sx n="76" d="100"/>
          <a:sy n="76" d="100"/>
        </p:scale>
        <p:origin x="396" y="8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92D486-EF53-42DD-8F47-C393E102303D}" type="datetimeFigureOut">
              <a:rPr lang="en-IN" smtClean="0"/>
              <a:t>15-11-2021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261DD6-B0E0-44C7-A874-0547BE1A9C3C}" type="slidenum">
              <a:rPr lang="en-IN" smtClean="0"/>
              <a:t>‹#›</a:t>
            </a:fld>
            <a:endParaRPr lang="en-IN"/>
          </a:p>
        </p:txBody>
      </p:sp>
    </p:spTree>
    <p:extLst>
      <p:ext uri="{BB962C8B-B14F-4D97-AF65-F5344CB8AC3E}">
        <p14:creationId xmlns:p14="http://schemas.microsoft.com/office/powerpoint/2010/main" val="414382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11/15/2021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73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30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7389813" y="1196752"/>
            <a:ext cx="396081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4252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1196752"/>
            <a:ext cx="4404692" cy="4824636"/>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9507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04851" cy="1642193"/>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9"/>
          <p:cNvSpPr>
            <a:spLocks noGrp="1"/>
          </p:cNvSpPr>
          <p:nvPr>
            <p:ph sz="quarter" idx="14"/>
          </p:nvPr>
        </p:nvSpPr>
        <p:spPr>
          <a:xfrm>
            <a:off x="609600" y="2060848"/>
            <a:ext cx="4404692" cy="3816424"/>
          </a:xfrm>
        </p:spPr>
        <p:txBody>
          <a:bodyPr>
            <a:normAutofit/>
          </a:bodyPr>
          <a:lstStyle>
            <a:lvl1pPr marL="0" indent="0">
              <a:buFontTx/>
              <a:buNone/>
              <a:defRPr sz="1600"/>
            </a:lvl1pPr>
            <a:lvl2pPr marL="609494" indent="0">
              <a:buFontTx/>
              <a:buNone/>
              <a:defRPr sz="1600"/>
            </a:lvl2pPr>
            <a:lvl3pPr marL="1218986" indent="0">
              <a:buFontTx/>
              <a:buNone/>
              <a:defRPr sz="1600"/>
            </a:lvl3pPr>
            <a:lvl4pPr marL="1828480" indent="0">
              <a:buFontTx/>
              <a:buNone/>
              <a:defRPr sz="1600"/>
            </a:lvl4pPr>
            <a:lvl5pPr marL="2437973" indent="0">
              <a:buFontTx/>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0507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C1A85F3E-2CF6-9E46-AE01-96E27850575D}"/>
              </a:ext>
            </a:extLst>
          </p:cNvPr>
          <p:cNvSpPr txBox="1">
            <a:spLocks/>
          </p:cNvSpPr>
          <p:nvPr userDrawn="1"/>
        </p:nvSpPr>
        <p:spPr>
          <a:xfrm>
            <a:off x="4319338" y="6408740"/>
            <a:ext cx="3431005"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 xmlns:a16="http://schemas.microsoft.com/office/drawing/2014/main" id="{3EA0CF45-0B24-394D-8134-22C65E72D591}"/>
              </a:ext>
            </a:extLst>
          </p:cNvPr>
          <p:cNvSpPr txBox="1">
            <a:spLocks/>
          </p:cNvSpPr>
          <p:nvPr userDrawn="1"/>
        </p:nvSpPr>
        <p:spPr>
          <a:xfrm>
            <a:off x="10846469" y="6408740"/>
            <a:ext cx="1066800"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400" smtClean="0">
                <a:solidFill>
                  <a:prstClr val="black"/>
                </a:solidFill>
                <a:latin typeface="Arial" panose="020B0604020202020204" pitchFamily="34" charset="0"/>
                <a:cs typeface="Arial" panose="020B0604020202020204" pitchFamily="34" charset="0"/>
              </a:rPr>
              <a:pPr/>
              <a:t>‹#›</a:t>
            </a:fld>
            <a:endParaRPr lang="en-US" sz="14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 xmlns:a16="http://schemas.microsoft.com/office/drawing/2014/main" id="{4FBA1CD0-DC43-5542-B28E-D985E1AF9A7D}"/>
              </a:ext>
            </a:extLst>
          </p:cNvPr>
          <p:cNvSpPr/>
          <p:nvPr userDrawn="1"/>
        </p:nvSpPr>
        <p:spPr>
          <a:xfrm flipH="1">
            <a:off x="1588" y="627903"/>
            <a:ext cx="560273"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2399">
              <a:solidFill>
                <a:srgbClr val="FFFFFF"/>
              </a:solidFill>
              <a:latin typeface="Arial" panose="020B0604020202020204"/>
            </a:endParaRPr>
          </a:p>
        </p:txBody>
      </p:sp>
      <p:pic>
        <p:nvPicPr>
          <p:cNvPr id="5" name="Picture 4">
            <a:extLst>
              <a:ext uri="{FF2B5EF4-FFF2-40B4-BE49-F238E27FC236}">
                <a16:creationId xmlns=""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1344" y="338346"/>
            <a:ext cx="891925" cy="791393"/>
          </a:xfrm>
          <a:prstGeom prst="rect">
            <a:avLst/>
          </a:prstGeom>
        </p:spPr>
      </p:pic>
      <p:sp>
        <p:nvSpPr>
          <p:cNvPr id="6" name="Title 5">
            <a:extLst>
              <a:ext uri="{FF2B5EF4-FFF2-40B4-BE49-F238E27FC236}">
                <a16:creationId xmlns="" xmlns:a16="http://schemas.microsoft.com/office/drawing/2014/main" id="{5E39C373-21EA-5D42-A674-B1D80B4D9D8D}"/>
              </a:ext>
            </a:extLst>
          </p:cNvPr>
          <p:cNvSpPr>
            <a:spLocks noGrp="1"/>
          </p:cNvSpPr>
          <p:nvPr>
            <p:ph type="title" hasCustomPrompt="1"/>
          </p:nvPr>
        </p:nvSpPr>
        <p:spPr>
          <a:xfrm>
            <a:off x="655150" y="495335"/>
            <a:ext cx="10512862" cy="640714"/>
          </a:xfrm>
        </p:spPr>
        <p:txBody>
          <a:bodyPr>
            <a:normAutofit/>
          </a:bodyPr>
          <a:lstStyle>
            <a:lvl1pPr>
              <a:defRPr sz="2199" b="1">
                <a:solidFill>
                  <a:schemeClr val="tx2">
                    <a:lumMod val="75000"/>
                  </a:schemeClr>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026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25236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0495" y="3645024"/>
            <a:ext cx="10827834" cy="1362075"/>
          </a:xfrm>
        </p:spPr>
        <p:txBody>
          <a:bodyPr anchor="t"/>
          <a:lstStyle>
            <a:lvl1pPr algn="ctr">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7070" y="881262"/>
            <a:ext cx="9195625" cy="1470025"/>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49996" y="3048744"/>
            <a:ext cx="9217024" cy="1752600"/>
          </a:xfrm>
        </p:spPr>
        <p:txBody>
          <a:bodyPr>
            <a:normAutofit/>
          </a:bodyPr>
          <a:lstStyle>
            <a:lvl1pPr marL="0" indent="0" algn="l">
              <a:buNone/>
              <a:defRPr sz="24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13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12" name="Content Placeholder 6"/>
          <p:cNvSpPr>
            <a:spLocks noGrp="1"/>
          </p:cNvSpPr>
          <p:nvPr>
            <p:ph sz="quarter" idx="15"/>
          </p:nvPr>
        </p:nvSpPr>
        <p:spPr>
          <a:xfrm>
            <a:off x="608012" y="4794325"/>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3" name="Content Placeholder 6"/>
          <p:cNvSpPr>
            <a:spLocks noGrp="1"/>
          </p:cNvSpPr>
          <p:nvPr>
            <p:ph sz="quarter" idx="16"/>
          </p:nvPr>
        </p:nvSpPr>
        <p:spPr>
          <a:xfrm>
            <a:off x="4125912" y="4794325"/>
            <a:ext cx="3940258"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4" name="Content Placeholder 6"/>
          <p:cNvSpPr>
            <a:spLocks noGrp="1"/>
          </p:cNvSpPr>
          <p:nvPr>
            <p:ph sz="quarter" idx="17"/>
          </p:nvPr>
        </p:nvSpPr>
        <p:spPr>
          <a:xfrm>
            <a:off x="8240712" y="4788396"/>
            <a:ext cx="3335505" cy="1152128"/>
          </a:xfrm>
        </p:spPr>
        <p:txBody>
          <a:bodyPr>
            <a:noAutofit/>
          </a:bodyPr>
          <a:lstStyle>
            <a:lvl1pPr marL="0" indent="0">
              <a:buFontTx/>
              <a:buNone/>
              <a:defRPr sz="18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5" name="Content Placeholder 6"/>
          <p:cNvSpPr>
            <a:spLocks noGrp="1"/>
          </p:cNvSpPr>
          <p:nvPr>
            <p:ph sz="quarter" idx="18"/>
          </p:nvPr>
        </p:nvSpPr>
        <p:spPr>
          <a:xfrm>
            <a:off x="608012" y="4277817"/>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6" name="Content Placeholder 6"/>
          <p:cNvSpPr>
            <a:spLocks noGrp="1"/>
          </p:cNvSpPr>
          <p:nvPr>
            <p:ph sz="quarter" idx="19"/>
          </p:nvPr>
        </p:nvSpPr>
        <p:spPr>
          <a:xfrm>
            <a:off x="4125912" y="4277817"/>
            <a:ext cx="3940258"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7" name="Content Placeholder 6"/>
          <p:cNvSpPr>
            <a:spLocks noGrp="1"/>
          </p:cNvSpPr>
          <p:nvPr>
            <p:ph sz="quarter" idx="20"/>
          </p:nvPr>
        </p:nvSpPr>
        <p:spPr>
          <a:xfrm>
            <a:off x="8240712" y="4271888"/>
            <a:ext cx="3335505" cy="495300"/>
          </a:xfrm>
        </p:spPr>
        <p:txBody>
          <a:bodyPr>
            <a:noAutofit/>
          </a:bodyPr>
          <a:lstStyle>
            <a:lvl1pPr marL="0" indent="0">
              <a:buFontTx/>
              <a:buNone/>
              <a:defRPr sz="20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
        <p:nvSpPr>
          <p:cNvPr id="19" name="Content Placeholder 6"/>
          <p:cNvSpPr>
            <a:spLocks noGrp="1"/>
          </p:cNvSpPr>
          <p:nvPr>
            <p:ph sz="quarter" idx="13"/>
          </p:nvPr>
        </p:nvSpPr>
        <p:spPr>
          <a:xfrm>
            <a:off x="608012" y="932701"/>
            <a:ext cx="10972800" cy="484187"/>
          </a:xfrm>
        </p:spPr>
        <p:txBody>
          <a:bodyPr>
            <a:noAutofit/>
          </a:bodyPr>
          <a:lstStyle>
            <a:lvl1pPr marL="0" indent="0">
              <a:buFontTx/>
              <a:buNone/>
              <a:defRPr sz="2200"/>
            </a:lvl1pPr>
            <a:lvl2pPr marL="609494" indent="0">
              <a:buFontTx/>
              <a:buNone/>
              <a:defRPr sz="2000"/>
            </a:lvl2pPr>
            <a:lvl3pPr marL="1218986" indent="0">
              <a:buFontTx/>
              <a:buNone/>
              <a:defRPr sz="1600"/>
            </a:lvl3pPr>
            <a:lvl4pPr marL="1828480" indent="0">
              <a:buFontTx/>
              <a:buNone/>
              <a:defRPr sz="1400"/>
            </a:lvl4pPr>
            <a:lvl5pPr marL="2437973" indent="0">
              <a:buFontTx/>
              <a:buNone/>
              <a:defRPr sz="1400"/>
            </a:lvl5pPr>
          </a:lstStyle>
          <a:p>
            <a:pPr lvl="0"/>
            <a:r>
              <a:rPr lang="en-US" dirty="0"/>
              <a:t>Click to edit Master text styles</a:t>
            </a:r>
            <a:endParaRPr lang="en-IN" dirty="0"/>
          </a:p>
        </p:txBody>
      </p:sp>
    </p:spTree>
    <p:extLst>
      <p:ext uri="{BB962C8B-B14F-4D97-AF65-F5344CB8AC3E}">
        <p14:creationId xmlns:p14="http://schemas.microsoft.com/office/powerpoint/2010/main" val="94784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1" r:id="rId3"/>
    <p:sldLayoutId id="2147483663" r:id="rId4"/>
    <p:sldLayoutId id="2147483650" r:id="rId5"/>
    <p:sldLayoutId id="2147483652" r:id="rId6"/>
    <p:sldLayoutId id="2147483653" r:id="rId7"/>
    <p:sldLayoutId id="2147483654" r:id="rId8"/>
    <p:sldLayoutId id="2147483664" r:id="rId9"/>
    <p:sldLayoutId id="2147483662" r:id="rId10"/>
    <p:sldLayoutId id="2147483665" r:id="rId11"/>
    <p:sldLayoutId id="2147483666" r:id="rId12"/>
    <p:sldLayoutId id="2147483667" r:id="rId13"/>
    <p:sldLayoutId id="2147483655" r:id="rId14"/>
    <p:sldLayoutId id="2147483656" r:id="rId15"/>
    <p:sldLayoutId id="2147483657" r:id="rId16"/>
    <p:sldLayoutId id="2147483658" r:id="rId17"/>
    <p:sldLayoutId id="2147483659" r:id="rId18"/>
    <p:sldLayoutId id="2147483668" r:id="rId19"/>
    <p:sldLayoutId id="2147483669" r:id="rId20"/>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6/MetaData%20Extension%20with%20UI%20Annotations.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ubhavtrainings.com/"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14.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hyperlink" Target="https://github.com/soyuztechnologies/NvidiaAoHTraining/blob/master/ABAP%20on%20HANA/Day%2016/CDS%20View%20for%20Use%20Case.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2150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27384"/>
            <a:ext cx="12188825" cy="6858000"/>
          </a:xfrm>
          <a:prstGeom prst="rect">
            <a:avLst/>
          </a:prstGeom>
          <a:gradFill flip="none" rotWithShape="1">
            <a:gsLst>
              <a:gs pos="0">
                <a:schemeClr val="tx2">
                  <a:lumMod val="60000"/>
                  <a:lumOff val="40000"/>
                </a:schemeClr>
              </a:gs>
              <a:gs pos="5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680495" y="3645024"/>
            <a:ext cx="10827834" cy="1362075"/>
          </a:xfrm>
        </p:spPr>
        <p:txBody>
          <a:bodyPr>
            <a:noAutofit/>
          </a:bodyPr>
          <a:lstStyle/>
          <a:p>
            <a:r>
              <a:rPr lang="en-IN" sz="6000" b="0" dirty="0">
                <a:solidFill>
                  <a:schemeClr val="bg1"/>
                </a:solidFill>
                <a:latin typeface="Patua One" pitchFamily="2" charset="0"/>
              </a:rPr>
              <a:t>ABAP on Hana</a:t>
            </a:r>
            <a:br>
              <a:rPr lang="en-IN" sz="6000" b="0" dirty="0">
                <a:solidFill>
                  <a:schemeClr val="bg1"/>
                </a:solidFill>
                <a:latin typeface="Patua One" pitchFamily="2" charset="0"/>
              </a:rPr>
            </a:br>
            <a:r>
              <a:rPr lang="en-IN" sz="6000" b="0" dirty="0">
                <a:solidFill>
                  <a:schemeClr val="bg1"/>
                </a:solidFill>
                <a:latin typeface="Patua One" pitchFamily="2" charset="0"/>
              </a:rPr>
              <a:t>s/4 Hana Training</a:t>
            </a:r>
            <a:endParaRPr lang="en-IN" sz="5400" b="0" dirty="0">
              <a:solidFill>
                <a:schemeClr val="bg1"/>
              </a:solidFill>
              <a:latin typeface="Arial" pitchFamily="34" charset="0"/>
              <a:cs typeface="Arial" pitchFamily="34" charset="0"/>
            </a:endParaRPr>
          </a:p>
        </p:txBody>
      </p:sp>
      <p:sp>
        <p:nvSpPr>
          <p:cNvPr id="6" name="Rectangle 5"/>
          <p:cNvSpPr/>
          <p:nvPr/>
        </p:nvSpPr>
        <p:spPr>
          <a:xfrm>
            <a:off x="693812" y="3238376"/>
            <a:ext cx="10801200" cy="28803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 y="6093296"/>
            <a:ext cx="716699" cy="707887"/>
          </a:xfrm>
          <a:prstGeom prst="rect">
            <a:avLst/>
          </a:prstGeom>
        </p:spPr>
      </p:pic>
      <p:pic>
        <p:nvPicPr>
          <p:cNvPr id="9" name="Picture 8">
            <a:extLst>
              <a:ext uri="{FF2B5EF4-FFF2-40B4-BE49-F238E27FC236}">
                <a16:creationId xmlns=""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8908" y="44625"/>
            <a:ext cx="1584176" cy="1564698"/>
          </a:xfrm>
          <a:prstGeom prst="rect">
            <a:avLst/>
          </a:prstGeom>
        </p:spPr>
      </p:pic>
      <p:sp>
        <p:nvSpPr>
          <p:cNvPr id="10" name="TextBox 3">
            <a:extLst>
              <a:ext uri="{FF2B5EF4-FFF2-40B4-BE49-F238E27FC236}">
                <a16:creationId xmlns="" xmlns:a16="http://schemas.microsoft.com/office/drawing/2014/main" id="{CD9849B0-BCB0-4466-8FC9-5ADD342E24D4}"/>
              </a:ext>
            </a:extLst>
          </p:cNvPr>
          <p:cNvSpPr txBox="1"/>
          <p:nvPr/>
        </p:nvSpPr>
        <p:spPr>
          <a:xfrm>
            <a:off x="665523" y="2592045"/>
            <a:ext cx="753534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600" dirty="0">
                <a:solidFill>
                  <a:schemeClr val="bg1"/>
                </a:solidFill>
                <a:latin typeface="Cooper Black" panose="0208090404030B020404" pitchFamily="18" charset="0"/>
              </a:rPr>
              <a:t>contact@anubhavtrainings.com</a:t>
            </a:r>
          </a:p>
        </p:txBody>
      </p:sp>
      <p:sp>
        <p:nvSpPr>
          <p:cNvPr id="2" name="Rectangle 1"/>
          <p:cNvSpPr/>
          <p:nvPr/>
        </p:nvSpPr>
        <p:spPr>
          <a:xfrm>
            <a:off x="837828" y="1939479"/>
            <a:ext cx="4176464" cy="769441"/>
          </a:xfrm>
          <a:prstGeom prst="rect">
            <a:avLst/>
          </a:prstGeom>
        </p:spPr>
        <p:txBody>
          <a:bodyPr wrap="square">
            <a:spAutoFit/>
          </a:bodyPr>
          <a:lstStyle/>
          <a:p>
            <a:r>
              <a:rPr lang="en-IN" sz="4400" dirty="0">
                <a:solidFill>
                  <a:schemeClr val="bg1"/>
                </a:solidFill>
                <a:latin typeface="Cooper Black" panose="0208090404030B020404" pitchFamily="18" charset="0"/>
              </a:rPr>
              <a:t>Day 16</a:t>
            </a:r>
            <a:endParaRPr lang="en-US" sz="4400" dirty="0">
              <a:latin typeface="Cooper Black" panose="0208090404030B020404" pitchFamily="18" charset="0"/>
            </a:endParaRPr>
          </a:p>
        </p:txBody>
      </p:sp>
      <p:pic>
        <p:nvPicPr>
          <p:cNvPr id="12" name="Picture 11" descr="Get NVIDIA Control Panel - Microsoft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6" y="260648"/>
            <a:ext cx="1728192"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69688" y="227909"/>
            <a:ext cx="10969943" cy="711081"/>
          </a:xfrm>
        </p:spPr>
        <p:txBody>
          <a:bodyPr>
            <a:noAutofit/>
          </a:bodyPr>
          <a:lstStyle/>
          <a:p>
            <a:r>
              <a:rPr lang="en-US" dirty="0">
                <a:solidFill>
                  <a:schemeClr val="bg1"/>
                </a:solidFill>
                <a:latin typeface="Cooper Black" panose="0208090404030B020404" pitchFamily="18" charset="0"/>
              </a:rPr>
              <a:t>UI Annotations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3" name="Picture 2"/>
          <p:cNvPicPr>
            <a:picLocks noChangeAspect="1"/>
          </p:cNvPicPr>
          <p:nvPr/>
        </p:nvPicPr>
        <p:blipFill>
          <a:blip r:embed="rId3"/>
          <a:stretch>
            <a:fillRect/>
          </a:stretch>
        </p:blipFill>
        <p:spPr>
          <a:xfrm>
            <a:off x="6133059" y="1053372"/>
            <a:ext cx="5247619" cy="5209524"/>
          </a:xfrm>
          <a:prstGeom prst="rect">
            <a:avLst/>
          </a:prstGeom>
        </p:spPr>
      </p:pic>
      <p:sp>
        <p:nvSpPr>
          <p:cNvPr id="8" name="Rounded Rectangle 7"/>
          <p:cNvSpPr/>
          <p:nvPr/>
        </p:nvSpPr>
        <p:spPr bwMode="gray">
          <a:xfrm>
            <a:off x="3502124" y="5030088"/>
            <a:ext cx="209835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a:solidFill>
                  <a:schemeClr val="bg1"/>
                </a:solidFill>
                <a:ea typeface="Arial Unicode MS" pitchFamily="34" charset="-128"/>
                <a:cs typeface="Arial Unicode MS" pitchFamily="34" charset="-128"/>
              </a:rPr>
              <a:t>Line item Annotation </a:t>
            </a:r>
          </a:p>
        </p:txBody>
      </p:sp>
      <p:grpSp>
        <p:nvGrpSpPr>
          <p:cNvPr id="9" name="Group 8"/>
          <p:cNvGrpSpPr/>
          <p:nvPr/>
        </p:nvGrpSpPr>
        <p:grpSpPr>
          <a:xfrm>
            <a:off x="6343660" y="5130541"/>
            <a:ext cx="1427302" cy="129386"/>
            <a:chOff x="4382180" y="3061155"/>
            <a:chExt cx="1427963" cy="129446"/>
          </a:xfrm>
        </p:grpSpPr>
        <p:sp>
          <p:nvSpPr>
            <p:cNvPr id="10" name="Pie 9"/>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2" name="Straight Connector 11"/>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p:nvCxnSpPr>
        <p:spPr>
          <a:xfrm flipV="1">
            <a:off x="5600473" y="5167036"/>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6350287" y="4581128"/>
            <a:ext cx="1427302" cy="129386"/>
            <a:chOff x="4382180" y="3061155"/>
            <a:chExt cx="1427963" cy="129446"/>
          </a:xfrm>
          <a:solidFill>
            <a:srgbClr val="FF0000"/>
          </a:solidFill>
        </p:grpSpPr>
        <p:sp>
          <p:nvSpPr>
            <p:cNvPr id="15" name="Pie 14"/>
            <p:cNvSpPr/>
            <p:nvPr/>
          </p:nvSpPr>
          <p:spPr bwMode="gray">
            <a:xfrm>
              <a:off x="4382180" y="3061155"/>
              <a:ext cx="119291" cy="129443"/>
            </a:xfrm>
            <a:prstGeom prst="pie">
              <a:avLst>
                <a:gd name="adj1" fmla="val 5399995"/>
                <a:gd name="adj2" fmla="val 16200000"/>
              </a:avLst>
            </a:prstGeom>
            <a:grpFill/>
            <a:ln w="6350" algn="ctr">
              <a:solidFill>
                <a:srgbClr val="FF000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6" name="Straight Connector 15"/>
            <p:cNvCxnSpPr/>
            <p:nvPr/>
          </p:nvCxnSpPr>
          <p:spPr>
            <a:xfrm flipV="1">
              <a:off x="4441826" y="3190600"/>
              <a:ext cx="1368317" cy="1"/>
            </a:xfrm>
            <a:prstGeom prst="line">
              <a:avLst/>
            </a:prstGeom>
            <a:grpFill/>
            <a:ln w="63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bwMode="gray">
          <a:xfrm>
            <a:off x="3142084" y="4509120"/>
            <a:ext cx="2484473" cy="323502"/>
          </a:xfrm>
          <a:prstGeom prst="roundRect">
            <a:avLst>
              <a:gd name="adj" fmla="val 50000"/>
            </a:avLst>
          </a:prstGeom>
          <a:noFill/>
          <a:ln w="9525" algn="ctr">
            <a:solidFill>
              <a:srgbClr val="FF0000"/>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smtClean="0">
                <a:solidFill>
                  <a:schemeClr val="bg1"/>
                </a:solidFill>
                <a:ea typeface="Arial Unicode MS" pitchFamily="34" charset="-128"/>
                <a:cs typeface="Arial Unicode MS" pitchFamily="34" charset="-128"/>
              </a:rPr>
              <a:t>Identification </a:t>
            </a:r>
            <a:r>
              <a:rPr lang="en-GB" sz="1600" kern="0" dirty="0">
                <a:solidFill>
                  <a:schemeClr val="bg1"/>
                </a:solidFill>
                <a:ea typeface="Arial Unicode MS" pitchFamily="34" charset="-128"/>
                <a:cs typeface="Arial Unicode MS" pitchFamily="34" charset="-128"/>
              </a:rPr>
              <a:t>Annotation </a:t>
            </a:r>
          </a:p>
        </p:txBody>
      </p:sp>
      <p:cxnSp>
        <p:nvCxnSpPr>
          <p:cNvPr id="19" name="Straight Connector 18"/>
          <p:cNvCxnSpPr/>
          <p:nvPr/>
        </p:nvCxnSpPr>
        <p:spPr>
          <a:xfrm flipV="1">
            <a:off x="5626556" y="4646068"/>
            <a:ext cx="743188" cy="9305"/>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29567" y="971460"/>
            <a:ext cx="4556734" cy="646331"/>
          </a:xfrm>
          <a:prstGeom prst="rect">
            <a:avLst/>
          </a:prstGeom>
        </p:spPr>
        <p:txBody>
          <a:bodyPr wrap="square">
            <a:spAutoFit/>
          </a:bodyPr>
          <a:lstStyle/>
          <a:p>
            <a:pPr algn="just"/>
            <a:r>
              <a:rPr lang="en-US" sz="1800" dirty="0" smtClean="0">
                <a:solidFill>
                  <a:schemeClr val="bg1"/>
                </a:solidFill>
              </a:rPr>
              <a:t>Exercise :-</a:t>
            </a:r>
          </a:p>
          <a:p>
            <a:pPr algn="just"/>
            <a:r>
              <a:rPr lang="en-US" sz="1800" dirty="0" smtClean="0">
                <a:solidFill>
                  <a:schemeClr val="bg1"/>
                </a:solidFill>
                <a:hlinkClick r:id="rId4"/>
              </a:rPr>
              <a:t>Metadata Extension Code for UI Annotation</a:t>
            </a:r>
            <a:endParaRPr lang="en-US" sz="1800" dirty="0">
              <a:solidFill>
                <a:schemeClr val="bg1"/>
              </a:solidFill>
            </a:endParaRPr>
          </a:p>
        </p:txBody>
      </p:sp>
    </p:spTree>
    <p:extLst>
      <p:ext uri="{BB962C8B-B14F-4D97-AF65-F5344CB8AC3E}">
        <p14:creationId xmlns:p14="http://schemas.microsoft.com/office/powerpoint/2010/main" val="3347266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22BC072-3193-7B45-9313-D2D8113896B4}"/>
              </a:ext>
            </a:extLst>
          </p:cNvPr>
          <p:cNvPicPr>
            <a:picLocks noChangeAspect="1"/>
          </p:cNvPicPr>
          <p:nvPr/>
        </p:nvPicPr>
        <p:blipFill rotWithShape="1">
          <a:blip r:embed="rId3"/>
          <a:srcRect t="7822" b="7822"/>
          <a:stretch/>
        </p:blipFill>
        <p:spPr>
          <a:xfrm>
            <a:off x="-1" y="893"/>
            <a:ext cx="12188825" cy="6856214"/>
          </a:xfrm>
          <a:prstGeom prst="rect">
            <a:avLst/>
          </a:prstGeom>
        </p:spPr>
      </p:pic>
      <p:sp>
        <p:nvSpPr>
          <p:cNvPr id="8" name="Rectangle 7">
            <a:extLst>
              <a:ext uri="{FF2B5EF4-FFF2-40B4-BE49-F238E27FC236}">
                <a16:creationId xmlns="" xmlns:a16="http://schemas.microsoft.com/office/drawing/2014/main" id="{E326B370-DC08-4FA5-85F8-AF9E375072F8}"/>
              </a:ext>
            </a:extLst>
          </p:cNvPr>
          <p:cNvSpPr/>
          <p:nvPr/>
        </p:nvSpPr>
        <p:spPr>
          <a:xfrm>
            <a:off x="-5414" y="-1652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5CD05779-92C9-4167-9FAF-2640F8D56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Rectangle 5">
            <a:extLst>
              <a:ext uri="{FF2B5EF4-FFF2-40B4-BE49-F238E27FC236}">
                <a16:creationId xmlns="" xmlns:a16="http://schemas.microsoft.com/office/drawing/2014/main" id="{FD415253-65BB-C843-B5D8-DB41A0DCD078}"/>
              </a:ext>
            </a:extLst>
          </p:cNvPr>
          <p:cNvSpPr/>
          <p:nvPr/>
        </p:nvSpPr>
        <p:spPr>
          <a:xfrm>
            <a:off x="4116279" y="3140968"/>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noProof="0" dirty="0">
                <a:solidFill>
                  <a:srgbClr val="FFFFFF"/>
                </a:solidFill>
                <a:latin typeface="Arial" panose="020B0604020202020204" pitchFamily="34" charset="0"/>
                <a:cs typeface="Arial" panose="020B0604020202020204" pitchFamily="34" charset="0"/>
              </a:rPr>
              <a:t>16</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72169"/>
            <a:ext cx="2239550" cy="359545"/>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r>
              <a:rPr lang="en-US" sz="1400" b="1">
                <a:solidFill>
                  <a:schemeClr val="bg1"/>
                </a:solidFill>
                <a:latin typeface="Calibri" panose="020F0502020204030204"/>
              </a:rPr>
              <a:t>Trainer: Anubhav Oberoy</a:t>
            </a:r>
            <a:endParaRPr lang="en-US" sz="1400" b="1" dirty="0">
              <a:solidFill>
                <a:schemeClr val="bg1"/>
              </a:solidFill>
              <a:latin typeface="Calibri" panose="020F0502020204030204"/>
            </a:endParaRPr>
          </a:p>
        </p:txBody>
      </p:sp>
    </p:spTree>
    <p:extLst>
      <p:ext uri="{BB962C8B-B14F-4D97-AF65-F5344CB8AC3E}">
        <p14:creationId xmlns:p14="http://schemas.microsoft.com/office/powerpoint/2010/main" val="389441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A12D92B-A1C9-2E43-B2E0-D2372874A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9641" y="1437345"/>
            <a:ext cx="10241280" cy="4960620"/>
          </a:xfrm>
          <a:prstGeom prst="rect">
            <a:avLst/>
          </a:prstGeom>
        </p:spPr>
      </p:pic>
      <p:sp>
        <p:nvSpPr>
          <p:cNvPr id="87" name="Rectangle 86">
            <a:extLst>
              <a:ext uri="{FF2B5EF4-FFF2-40B4-BE49-F238E27FC236}">
                <a16:creationId xmlns="" xmlns:a16="http://schemas.microsoft.com/office/drawing/2014/main" id="{E326B370-DC08-4FA5-85F8-AF9E375072F8}"/>
              </a:ext>
            </a:extLst>
          </p:cNvPr>
          <p:cNvSpPr/>
          <p:nvPr/>
        </p:nvSpPr>
        <p:spPr>
          <a:xfrm>
            <a:off x="0" y="-8260"/>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7" name="Picture 2" descr="Digital Goverance Q &amp;amp; A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9" y="-27384"/>
            <a:ext cx="12215093" cy="6859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004" y="56817"/>
            <a:ext cx="716699" cy="707887"/>
          </a:xfrm>
          <a:prstGeom prst="rect">
            <a:avLst/>
          </a:prstGeom>
        </p:spPr>
      </p:pic>
      <p:sp>
        <p:nvSpPr>
          <p:cNvPr id="9" name="Footer Placeholder 45">
            <a:extLst>
              <a:ext uri="{FF2B5EF4-FFF2-40B4-BE49-F238E27FC236}">
                <a16:creationId xmlns="" xmlns:a16="http://schemas.microsoft.com/office/drawing/2014/main" id="{90E33047-DFF5-4690-8905-31E4C115EFDC}"/>
              </a:ext>
            </a:extLst>
          </p:cNvPr>
          <p:cNvSpPr txBox="1">
            <a:spLocks/>
          </p:cNvSpPr>
          <p:nvPr/>
        </p:nvSpPr>
        <p:spPr>
          <a:xfrm>
            <a:off x="9910836" y="6453336"/>
            <a:ext cx="2239550" cy="359545"/>
          </a:xfrm>
          <a:prstGeom prst="rect">
            <a:avLst/>
          </a:prstGeom>
        </p:spPr>
        <p:txBody>
          <a:bodyPr vert="horz" lIns="121899" tIns="60949" rIns="121899" bIns="60949" rtlCol="0" anchor="ctr"/>
          <a:lstStyle>
            <a:defPPr>
              <a:defRPr lang="en-US"/>
            </a:defPPr>
            <a:lvl1pPr marL="0" algn="ct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400">
              <a:defRPr/>
            </a:pPr>
            <a:r>
              <a:rPr lang="en-US" sz="1400" b="1" dirty="0">
                <a:solidFill>
                  <a:schemeClr val="bg1"/>
                </a:solidFill>
                <a:latin typeface="Calibri" panose="020F0502020204030204"/>
              </a:rPr>
              <a:t>Trainer: Anubhav Oberoy</a:t>
            </a:r>
          </a:p>
        </p:txBody>
      </p:sp>
    </p:spTree>
    <p:extLst>
      <p:ext uri="{BB962C8B-B14F-4D97-AF65-F5344CB8AC3E}">
        <p14:creationId xmlns:p14="http://schemas.microsoft.com/office/powerpoint/2010/main" val="98413702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0"/>
            <a:ext cx="12188825" cy="6858000"/>
            <a:chOff x="94878" y="13266"/>
            <a:chExt cx="12188825" cy="6858000"/>
          </a:xfrm>
        </p:grpSpPr>
        <p:sp>
          <p:nvSpPr>
            <p:cNvPr id="3" name="Rectangle 2"/>
            <p:cNvSpPr/>
            <p:nvPr/>
          </p:nvSpPr>
          <p:spPr>
            <a:xfrm>
              <a:off x="94878" y="13266"/>
              <a:ext cx="12188825"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4878" y="13266"/>
              <a:ext cx="12188825" cy="6858000"/>
            </a:xfrm>
            <a:prstGeom prst="rect">
              <a:avLst/>
            </a:prstGeom>
            <a:gradFill flip="none" rotWithShape="1">
              <a:gsLst>
                <a:gs pos="0">
                  <a:schemeClr val="tx2">
                    <a:lumMod val="60000"/>
                    <a:lumOff val="40000"/>
                    <a:alpha val="31000"/>
                  </a:schemeClr>
                </a:gs>
                <a:gs pos="63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 xmlns:a16="http://schemas.microsoft.com/office/drawing/2014/main" id="{B97BA9D8-F322-4184-BBD6-84D1758BBAF2}"/>
              </a:ext>
            </a:extLst>
          </p:cNvPr>
          <p:cNvSpPr txBox="1"/>
          <p:nvPr/>
        </p:nvSpPr>
        <p:spPr>
          <a:xfrm>
            <a:off x="3158837" y="790803"/>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AA0F"/>
                </a:solidFill>
                <a:effectLst>
                  <a:outerShdw dist="38100" dir="2700000" algn="tl">
                    <a:srgbClr val="000000">
                      <a:alpha val="30000"/>
                    </a:srgbClr>
                  </a:outerShdw>
                </a:effectLst>
                <a:uLnTx/>
                <a:uFillTx/>
                <a:latin typeface="Arial Black" panose="020B0A04020102020204"/>
                <a:ea typeface="Segoe UI Bold" panose="020B0802040204020203" pitchFamily="34" charset="0"/>
                <a:cs typeface="Segoe UI Bold" panose="020B0802040204020203" pitchFamily="34" charset="0"/>
              </a:rPr>
              <a:t>THANK YOU</a:t>
            </a:r>
          </a:p>
        </p:txBody>
      </p:sp>
      <p:sp>
        <p:nvSpPr>
          <p:cNvPr id="42" name="Rectangle 41">
            <a:extLst>
              <a:ext uri="{FF2B5EF4-FFF2-40B4-BE49-F238E27FC236}">
                <a16:creationId xmlns="" xmlns:a16="http://schemas.microsoft.com/office/drawing/2014/main" id="{6F1FF064-B1BA-4D97-BBAF-F44AB26AE469}"/>
              </a:ext>
            </a:extLst>
          </p:cNvPr>
          <p:cNvSpPr/>
          <p:nvPr/>
        </p:nvSpPr>
        <p:spPr>
          <a:xfrm>
            <a:off x="1231900" y="1916832"/>
            <a:ext cx="9715500" cy="3352800"/>
          </a:xfrm>
          <a:prstGeom prst="rect">
            <a:avLst/>
          </a:prstGeom>
          <a:solidFill>
            <a:schemeClr val="accent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1A9A39D-2DF3-4B3D-B8DB-92F76BC52591}"/>
              </a:ext>
            </a:extLst>
          </p:cNvPr>
          <p:cNvSpPr/>
          <p:nvPr/>
        </p:nvSpPr>
        <p:spPr>
          <a:xfrm>
            <a:off x="1861925" y="2877820"/>
            <a:ext cx="8434600" cy="2194560"/>
          </a:xfrm>
          <a:prstGeom prst="rect">
            <a:avLst/>
          </a:prstGeom>
          <a:solidFill>
            <a:srgbClr val="F57913"/>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1155">
            <a:extLst>
              <a:ext uri="{FF2B5EF4-FFF2-40B4-BE49-F238E27FC236}">
                <a16:creationId xmlns="" xmlns:a16="http://schemas.microsoft.com/office/drawing/2014/main" id="{BBA71FBC-7E64-4F22-B1E1-B21EF2EBFD12}"/>
              </a:ext>
            </a:extLst>
          </p:cNvPr>
          <p:cNvSpPr/>
          <p:nvPr/>
        </p:nvSpPr>
        <p:spPr>
          <a:xfrm>
            <a:off x="5837361" y="3487788"/>
            <a:ext cx="4350348" cy="974626"/>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2000" dirty="0">
                <a:solidFill>
                  <a:schemeClr val="bg1"/>
                </a:solidFill>
                <a:ea typeface="Segoe UI" panose="020B0502040204020203" pitchFamily="34" charset="0"/>
                <a:cs typeface="Segoe UI" panose="020B0502040204020203" pitchFamily="34" charset="0"/>
              </a:rPr>
              <a:t>Anubhav Oberoy</a:t>
            </a:r>
          </a:p>
          <a:p>
            <a:pPr>
              <a:lnSpc>
                <a:spcPts val="2400"/>
              </a:lnSpc>
            </a:pPr>
            <a:r>
              <a:rPr lang="en-US" sz="2000" dirty="0">
                <a:solidFill>
                  <a:schemeClr val="bg1"/>
                </a:solidFill>
                <a:ea typeface="Segoe UI" panose="020B0502040204020203" pitchFamily="34" charset="0"/>
                <a:cs typeface="Segoe UI" panose="020B0502040204020203" pitchFamily="34" charset="0"/>
                <a:hlinkClick r:id="rId2"/>
              </a:rPr>
              <a:t>https://www.anubhavtrainings.com</a:t>
            </a:r>
            <a:endParaRPr lang="en-US" sz="2000" dirty="0">
              <a:solidFill>
                <a:schemeClr val="bg1"/>
              </a:solidFill>
              <a:ea typeface="Segoe UI" panose="020B0502040204020203" pitchFamily="34" charset="0"/>
              <a:cs typeface="Segoe UI" panose="020B0502040204020203" pitchFamily="34" charset="0"/>
            </a:endParaRPr>
          </a:p>
          <a:p>
            <a:pPr>
              <a:lnSpc>
                <a:spcPts val="2400"/>
              </a:lnSpc>
            </a:pPr>
            <a:endParaRPr lang="en-US" sz="2000" dirty="0">
              <a:solidFill>
                <a:schemeClr val="bg1"/>
              </a:solidFill>
              <a:ea typeface="Segoe UI" panose="020B0502040204020203" pitchFamily="34" charset="0"/>
              <a:cs typeface="Segoe UI" panose="020B0502040204020203" pitchFamily="34" charset="0"/>
            </a:endParaRPr>
          </a:p>
        </p:txBody>
      </p:sp>
      <p:sp>
        <p:nvSpPr>
          <p:cNvPr id="47" name="Shape 1155">
            <a:extLst>
              <a:ext uri="{FF2B5EF4-FFF2-40B4-BE49-F238E27FC236}">
                <a16:creationId xmlns="" xmlns:a16="http://schemas.microsoft.com/office/drawing/2014/main" id="{EF70B77F-958D-435E-9074-28018EC794BB}"/>
              </a:ext>
            </a:extLst>
          </p:cNvPr>
          <p:cNvSpPr/>
          <p:nvPr/>
        </p:nvSpPr>
        <p:spPr>
          <a:xfrm>
            <a:off x="2069190" y="3060290"/>
            <a:ext cx="3757548" cy="1810367"/>
          </a:xfrm>
          <a:prstGeom prst="rect">
            <a:avLst/>
          </a:prstGeom>
          <a:solidFill>
            <a:srgbClr val="F57B17"/>
          </a:solidFill>
          <a:ln w="12700">
            <a:solidFill>
              <a:schemeClr val="tx1"/>
            </a:solidFill>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If you cannot do</a:t>
            </a:r>
          </a:p>
          <a:p>
            <a:pPr>
              <a:lnSpc>
                <a:spcPts val="3500"/>
              </a:lnSpc>
            </a:pPr>
            <a:r>
              <a:rPr lang="en-US" sz="2600" b="1" dirty="0">
                <a:solidFill>
                  <a:schemeClr val="bg1"/>
                </a:solidFill>
                <a:effectLst>
                  <a:outerShdw dist="38100" dir="2700000" algn="tl">
                    <a:srgbClr val="000000">
                      <a:alpha val="20000"/>
                    </a:srgbClr>
                  </a:outerShdw>
                </a:effectLst>
                <a:latin typeface="Arial Bold" panose="020B0704020202020204" pitchFamily="34" charset="0"/>
                <a:ea typeface="Segoe UI" panose="020B0502040204020203" pitchFamily="34" charset="0"/>
                <a:cs typeface="Arial Bold" panose="020B0704020202020204" pitchFamily="34" charset="0"/>
              </a:rPr>
              <a:t>great things, do small things in a great way.</a:t>
            </a:r>
          </a:p>
        </p:txBody>
      </p:sp>
      <p:pic>
        <p:nvPicPr>
          <p:cNvPr id="49" name="Picture 48">
            <a:extLst>
              <a:ext uri="{FF2B5EF4-FFF2-40B4-BE49-F238E27FC236}">
                <a16:creationId xmlns="" xmlns:a16="http://schemas.microsoft.com/office/drawing/2014/main"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1"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81015923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 name="Picture Placeholder 1">
            <a:extLst>
              <a:ext uri="{FF2B5EF4-FFF2-40B4-BE49-F238E27FC236}">
                <a16:creationId xmlns="" xmlns:a16="http://schemas.microsoft.com/office/drawing/2014/main" id="{5901FB9E-D5D8-0E42-9064-309ADD0ECF57}"/>
              </a:ext>
            </a:extLst>
          </p:cNvPr>
          <p:cNvSpPr>
            <a:spLocks noGrp="1"/>
          </p:cNvSpPr>
          <p:nvPr>
            <p:ph type="pic" sz="quarter" idx="14"/>
          </p:nvPr>
        </p:nvSpPr>
        <p:spPr>
          <a:xfrm>
            <a:off x="-1" y="892"/>
            <a:ext cx="12188825" cy="4876667"/>
          </a:xfrm>
        </p:spPr>
      </p:sp>
      <p:pic>
        <p:nvPicPr>
          <p:cNvPr id="4" name="Picture 3">
            <a:extLst>
              <a:ext uri="{FF2B5EF4-FFF2-40B4-BE49-F238E27FC236}">
                <a16:creationId xmlns=""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 xmlns:a16="http://schemas.microsoft.com/office/drawing/2014/main" id="{F6FFC3F4-1A5C-6446-9CE3-98CE002CFF5F}"/>
              </a:ext>
            </a:extLst>
          </p:cNvPr>
          <p:cNvSpPr/>
          <p:nvPr/>
        </p:nvSpPr>
        <p:spPr>
          <a:xfrm>
            <a:off x="350568" y="5992010"/>
            <a:ext cx="3635177" cy="646163"/>
          </a:xfrm>
          <a:prstGeom prst="rect">
            <a:avLst/>
          </a:prstGeom>
        </p:spPr>
        <p:txBody>
          <a:bodyPr wrap="square">
            <a:spAutoFit/>
          </a:bodyPr>
          <a:lstStyle/>
          <a:p>
            <a:pPr defTabSz="913943">
              <a:defRPr/>
            </a:pPr>
            <a:r>
              <a:rPr lang="en-US" sz="1799" b="1" dirty="0">
                <a:solidFill>
                  <a:srgbClr val="44546A"/>
                </a:solidFill>
                <a:latin typeface="Arial" panose="020B0604020202020204" pitchFamily="34" charset="0"/>
                <a:cs typeface="Arial" panose="020B0604020202020204" pitchFamily="34" charset="0"/>
              </a:rPr>
              <a:t>Contact us today!</a:t>
            </a:r>
          </a:p>
          <a:p>
            <a:pPr defTabSz="913943">
              <a:defRPr/>
            </a:pPr>
            <a:r>
              <a:rPr lang="en-US" sz="1799" dirty="0">
                <a:solidFill>
                  <a:srgbClr val="44546A"/>
                </a:solidFill>
                <a:latin typeface="Arial" panose="020B0604020202020204"/>
              </a:rPr>
              <a:t>https://anubhavtrainings.com/</a:t>
            </a:r>
          </a:p>
        </p:txBody>
      </p:sp>
      <p:sp>
        <p:nvSpPr>
          <p:cNvPr id="6" name="Rectangle 5">
            <a:extLst>
              <a:ext uri="{FF2B5EF4-FFF2-40B4-BE49-F238E27FC236}">
                <a16:creationId xmlns=""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algn="ctr" defTabSz="914126">
              <a:defRPr/>
            </a:pPr>
            <a:r>
              <a:rPr lang="en-IN" sz="1200" spc="50" dirty="0">
                <a:solidFill>
                  <a:srgbClr val="FFFFFF">
                    <a:lumMod val="95000"/>
                  </a:srgbClr>
                </a:solidFill>
                <a:latin typeface="Arial" panose="020B0604020202020204" pitchFamily="34" charset="0"/>
                <a:cs typeface="Arial" panose="020B0604020202020204" pitchFamily="34" charset="0"/>
              </a:rPr>
              <a:t>We build the workforce of the future.</a:t>
            </a:r>
            <a:endParaRPr lang="en-US" sz="1200" spc="50" dirty="0">
              <a:solidFill>
                <a:srgbClr val="FFFFFF">
                  <a:lumMod val="95000"/>
                </a:srgbClr>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 </a:t>
            </a:r>
          </a:p>
          <a:p>
            <a:pPr algn="ctr" defTabSz="914126">
              <a:defRPr/>
            </a:pPr>
            <a:r>
              <a:rPr lang="en-US" sz="1200" dirty="0">
                <a:solidFill>
                  <a:srgbClr val="FFFFFF"/>
                </a:solidFill>
                <a:latin typeface="Arial" panose="020B0604020202020204"/>
              </a:rPr>
              <a:t>Corporate Clients</a:t>
            </a:r>
          </a:p>
        </p:txBody>
      </p:sp>
      <p:sp>
        <p:nvSpPr>
          <p:cNvPr id="49" name="Rectangle 48">
            <a:extLst>
              <a:ext uri="{FF2B5EF4-FFF2-40B4-BE49-F238E27FC236}">
                <a16:creationId xmlns=""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30,000+</a:t>
            </a:r>
          </a:p>
          <a:p>
            <a:pPr algn="ctr" defTabSz="914126">
              <a:defRPr/>
            </a:pPr>
            <a:r>
              <a:rPr lang="en-US" sz="1200" dirty="0">
                <a:solidFill>
                  <a:srgbClr val="FFFFFF"/>
                </a:solidFill>
                <a:latin typeface="Arial" panose="020B0604020202020204"/>
              </a:rPr>
              <a:t>Learners Trained</a:t>
            </a:r>
          </a:p>
        </p:txBody>
      </p:sp>
      <p:sp>
        <p:nvSpPr>
          <p:cNvPr id="75" name="Rectangle 74">
            <a:extLst>
              <a:ext uri="{FF2B5EF4-FFF2-40B4-BE49-F238E27FC236}">
                <a16:creationId xmlns=""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algn="ctr" defTabSz="914126">
              <a:defRPr/>
            </a:pPr>
            <a:r>
              <a:rPr lang="en-US" sz="2399" dirty="0">
                <a:solidFill>
                  <a:srgbClr val="FFFFFF"/>
                </a:solidFill>
                <a:latin typeface="Arial" panose="020B0604020202020204"/>
              </a:rPr>
              <a:t>25000+ </a:t>
            </a:r>
          </a:p>
          <a:p>
            <a:pPr algn="ctr" defTabSz="914126">
              <a:defRPr/>
            </a:pPr>
            <a:r>
              <a:rPr lang="en-US" sz="1200" dirty="0">
                <a:solidFill>
                  <a:srgbClr val="FFFFFF"/>
                </a:solidFill>
                <a:latin typeface="Arial" panose="020B0604020202020204"/>
              </a:rPr>
              <a:t>Learners Placed</a:t>
            </a:r>
          </a:p>
        </p:txBody>
      </p:sp>
      <p:pic>
        <p:nvPicPr>
          <p:cNvPr id="9" name="Picture 8">
            <a:extLst>
              <a:ext uri="{FF2B5EF4-FFF2-40B4-BE49-F238E27FC236}">
                <a16:creationId xmlns=""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2"/>
            <a:ext cx="6570959" cy="1015399"/>
          </a:xfrm>
          <a:prstGeom prst="rect">
            <a:avLst/>
          </a:prstGeom>
        </p:spPr>
        <p:txBody>
          <a:bodyPr wrap="square">
            <a:spAutoFit/>
          </a:bodyPr>
          <a:lstStyle/>
          <a:p>
            <a:pPr algn="ctr" defTabSz="914126">
              <a:defRPr/>
            </a:pPr>
            <a:r>
              <a:rPr lang="en-US" sz="1999" b="1" dirty="0">
                <a:solidFill>
                  <a:srgbClr val="FFFFFF"/>
                </a:solidFill>
                <a:latin typeface="Arial" panose="020B0604020202020204" pitchFamily="34" charset="0"/>
                <a:cs typeface="Arial" panose="020B0604020202020204" pitchFamily="34" charset="0"/>
              </a:rPr>
              <a:t>We’re committed to empower you to be</a:t>
            </a:r>
          </a:p>
          <a:p>
            <a:pPr algn="ctr" defTabSz="914126">
              <a:defRPr/>
            </a:pPr>
            <a:r>
              <a:rPr lang="en-US" sz="1999" b="1" dirty="0">
                <a:solidFill>
                  <a:srgbClr val="FFFFFF"/>
                </a:solidFill>
                <a:latin typeface="Arial" panose="020B0604020202020204" pitchFamily="34" charset="0"/>
                <a:cs typeface="Arial" panose="020B0604020202020204" pitchFamily="34" charset="0"/>
              </a:rPr>
              <a:t>Most Desirable Resource</a:t>
            </a:r>
          </a:p>
          <a:p>
            <a:pPr algn="ctr" defTabSz="914126">
              <a:defRPr/>
            </a:pPr>
            <a:r>
              <a:rPr lang="en-US" sz="1999" b="1" dirty="0">
                <a:solidFill>
                  <a:srgbClr val="FFFFFF"/>
                </a:solidFill>
                <a:latin typeface="Arial" panose="020B0604020202020204" pitchFamily="34" charset="0"/>
                <a:cs typeface="Arial" panose="020B0604020202020204" pitchFamily="34" charset="0"/>
              </a:rPr>
              <a:t>through powerful training solutions.</a:t>
            </a:r>
          </a:p>
        </p:txBody>
      </p:sp>
      <p:sp>
        <p:nvSpPr>
          <p:cNvPr id="54" name="Rectangle 53">
            <a:extLst>
              <a:ext uri="{FF2B5EF4-FFF2-40B4-BE49-F238E27FC236}">
                <a16:creationId xmlns=""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defTabSz="914126">
              <a:defRPr/>
            </a:pPr>
            <a:r>
              <a:rPr lang="en-US" sz="1999" b="1" spc="100" dirty="0">
                <a:solidFill>
                  <a:srgbClr val="F97700"/>
                </a:solidFill>
                <a:latin typeface="Arial" panose="020B0604020202020204"/>
              </a:rPr>
              <a:t>FREE WEBINARS </a:t>
            </a:r>
          </a:p>
          <a:p>
            <a:pPr defTabSz="914126">
              <a:defRPr/>
            </a:pPr>
            <a:r>
              <a:rPr lang="en-US" sz="1600" i="1" dirty="0">
                <a:solidFill>
                  <a:srgbClr val="F97700"/>
                </a:solidFill>
                <a:latin typeface="Arial" panose="020B0604020202020204"/>
              </a:rPr>
              <a:t>Sign up for free webinars with industry experts every fortnight!</a:t>
            </a:r>
          </a:p>
        </p:txBody>
      </p:sp>
      <p:pic>
        <p:nvPicPr>
          <p:cNvPr id="56" name="Picture 55">
            <a:extLst>
              <a:ext uri="{FF2B5EF4-FFF2-40B4-BE49-F238E27FC236}">
                <a16:creationId xmlns=""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23" name="Rectangle 22">
            <a:hlinkClick r:id="rId9"/>
            <a:extLst>
              <a:ext uri="{FF2B5EF4-FFF2-40B4-BE49-F238E27FC236}">
                <a16:creationId xmlns=""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rial" panose="020B0604020202020204"/>
            </a:endParaRPr>
          </a:p>
        </p:txBody>
      </p:sp>
      <p:sp>
        <p:nvSpPr>
          <p:cNvPr id="5" name="Rectangle 4">
            <a:extLst>
              <a:ext uri="{FF2B5EF4-FFF2-40B4-BE49-F238E27FC236}">
                <a16:creationId xmlns=""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defTabSz="914126">
              <a:defRPr/>
            </a:pPr>
            <a:r>
              <a:rPr lang="en-US" sz="1799" b="1" dirty="0">
                <a:solidFill>
                  <a:srgbClr val="44546A"/>
                </a:solidFill>
                <a:latin typeface="Arial" panose="020B0604020202020204"/>
              </a:rPr>
              <a:t>Enroll Now!</a:t>
            </a:r>
            <a:endParaRPr lang="en-US" sz="1799" b="1" dirty="0">
              <a:solidFill>
                <a:srgbClr val="000000"/>
              </a:solidFill>
              <a:latin typeface="Arial" panose="020B0604020202020204"/>
            </a:endParaRPr>
          </a:p>
        </p:txBody>
      </p:sp>
      <p:pic>
        <p:nvPicPr>
          <p:cNvPr id="24" name="Picture 23">
            <a:extLst>
              <a:ext uri="{FF2B5EF4-FFF2-40B4-BE49-F238E27FC236}">
                <a16:creationId xmlns=""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9663" y="501962"/>
            <a:ext cx="1956171" cy="1932120"/>
          </a:xfrm>
          <a:prstGeom prst="rect">
            <a:avLst/>
          </a:prstGeom>
        </p:spPr>
      </p:pic>
    </p:spTree>
    <p:extLst>
      <p:ext uri="{BB962C8B-B14F-4D97-AF65-F5344CB8AC3E}">
        <p14:creationId xmlns:p14="http://schemas.microsoft.com/office/powerpoint/2010/main" val="83385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C8A4613-6F8A-40A2-B2DE-12F49D2C9098}"/>
              </a:ext>
            </a:extLst>
          </p:cNvPr>
          <p:cNvSpPr txBox="1"/>
          <p:nvPr/>
        </p:nvSpPr>
        <p:spPr>
          <a:xfrm>
            <a:off x="92340" y="181155"/>
            <a:ext cx="11459341" cy="646163"/>
          </a:xfrm>
          <a:prstGeom prst="rect">
            <a:avLst/>
          </a:prstGeom>
          <a:noFill/>
        </p:spPr>
        <p:txBody>
          <a:bodyPr wrap="square">
            <a:spAutoFit/>
          </a:bodyPr>
          <a:lstStyle/>
          <a:p>
            <a:r>
              <a:rPr lang="en-US" sz="3599" dirty="0">
                <a:latin typeface="Cooper Black" panose="0208090404030B020404" pitchFamily="18" charset="0"/>
              </a:rPr>
              <a:t>More from AnubhavTrainings.com</a:t>
            </a:r>
          </a:p>
        </p:txBody>
      </p:sp>
      <p:pic>
        <p:nvPicPr>
          <p:cNvPr id="6" name="Picture 5">
            <a:hlinkClick r:id="rId2"/>
            <a:extLst>
              <a:ext uri="{FF2B5EF4-FFF2-40B4-BE49-F238E27FC236}">
                <a16:creationId xmlns=""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55" y="827318"/>
            <a:ext cx="5725701" cy="3451853"/>
          </a:xfrm>
          <a:prstGeom prst="rect">
            <a:avLst/>
          </a:prstGeom>
          <a:scene3d>
            <a:camera prst="perspectiveLeft"/>
            <a:lightRig rig="threePt" dir="t"/>
          </a:scene3d>
        </p:spPr>
      </p:pic>
      <p:pic>
        <p:nvPicPr>
          <p:cNvPr id="8" name="Picture 7">
            <a:hlinkClick r:id="rId4"/>
            <a:extLst>
              <a:ext uri="{FF2B5EF4-FFF2-40B4-BE49-F238E27FC236}">
                <a16:creationId xmlns=""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69" y="1062177"/>
            <a:ext cx="5954710" cy="3336691"/>
          </a:xfrm>
          <a:prstGeom prst="rect">
            <a:avLst/>
          </a:prstGeom>
          <a:scene3d>
            <a:camera prst="perspectiveLeft"/>
            <a:lightRig rig="threePt" dir="t"/>
          </a:scene3d>
        </p:spPr>
      </p:pic>
      <p:pic>
        <p:nvPicPr>
          <p:cNvPr id="10" name="Picture 9">
            <a:hlinkClick r:id="rId6"/>
            <a:extLst>
              <a:ext uri="{FF2B5EF4-FFF2-40B4-BE49-F238E27FC236}">
                <a16:creationId xmlns=""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254" y="3132786"/>
            <a:ext cx="5725702" cy="3538730"/>
          </a:xfrm>
          <a:prstGeom prst="rect">
            <a:avLst/>
          </a:prstGeom>
          <a:scene3d>
            <a:camera prst="perspectiveLeft"/>
            <a:lightRig rig="threePt" dir="t"/>
          </a:scene3d>
        </p:spPr>
      </p:pic>
      <p:pic>
        <p:nvPicPr>
          <p:cNvPr id="11" name="Picture 10">
            <a:hlinkClick r:id="rId8"/>
            <a:extLst>
              <a:ext uri="{FF2B5EF4-FFF2-40B4-BE49-F238E27FC236}">
                <a16:creationId xmlns="" xmlns:a16="http://schemas.microsoft.com/office/drawing/2014/main" id="{82B165D0-C409-4669-9E36-D2FB63835D83}"/>
              </a:ext>
            </a:extLst>
          </p:cNvPr>
          <p:cNvPicPr>
            <a:picLocks noChangeAspect="1"/>
          </p:cNvPicPr>
          <p:nvPr/>
        </p:nvPicPr>
        <p:blipFill>
          <a:blip r:embed="rId9"/>
          <a:stretch>
            <a:fillRect/>
          </a:stretch>
        </p:blipFill>
        <p:spPr>
          <a:xfrm>
            <a:off x="192208" y="3340155"/>
            <a:ext cx="5997371" cy="3303870"/>
          </a:xfrm>
          <a:prstGeom prst="rect">
            <a:avLst/>
          </a:prstGeom>
          <a:scene3d>
            <a:camera prst="perspectiveLeft"/>
            <a:lightRig rig="threePt" dir="t"/>
          </a:scene3d>
        </p:spPr>
      </p:pic>
    </p:spTree>
    <p:extLst>
      <p:ext uri="{BB962C8B-B14F-4D97-AF65-F5344CB8AC3E}">
        <p14:creationId xmlns:p14="http://schemas.microsoft.com/office/powerpoint/2010/main" val="7094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ick Tips for a more Productive Boardroom | System Integrator &amp;amp; AV  Solutions Provider - All Wave A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 y="-49784"/>
            <a:ext cx="12149382" cy="6878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700" y="-27384"/>
            <a:ext cx="12176124" cy="6885384"/>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p:cNvSpPr>
            <a:spLocks noGrp="1"/>
          </p:cNvSpPr>
          <p:nvPr>
            <p:ph type="title"/>
          </p:nvPr>
        </p:nvSpPr>
        <p:spPr/>
        <p:txBody>
          <a:bodyPr/>
          <a:lstStyle/>
          <a:p>
            <a:r>
              <a:rPr lang="en-IN" dirty="0" smtClean="0">
                <a:solidFill>
                  <a:schemeClr val="bg1"/>
                </a:solidFill>
                <a:latin typeface="Cooper Black" panose="0208090404030B020404" pitchFamily="18" charset="0"/>
              </a:rPr>
              <a:t>Agenda – Day </a:t>
            </a:r>
            <a:r>
              <a:rPr lang="en-IN" dirty="0" smtClean="0">
                <a:solidFill>
                  <a:schemeClr val="bg1"/>
                </a:solidFill>
                <a:latin typeface="Cooper Black" panose="0208090404030B020404" pitchFamily="18" charset="0"/>
              </a:rPr>
              <a:t>16</a:t>
            </a:r>
            <a:endParaRPr lang="en-IN" dirty="0">
              <a:solidFill>
                <a:schemeClr val="tx2">
                  <a:lumMod val="60000"/>
                  <a:lumOff val="40000"/>
                </a:schemeClr>
              </a:solidFill>
              <a:latin typeface="Cooper Black" panose="0208090404030B020404" pitchFamily="18" charset="0"/>
            </a:endParaRPr>
          </a:p>
        </p:txBody>
      </p:sp>
      <p:pic>
        <p:nvPicPr>
          <p:cNvPr id="12" name="Picture 11">
            <a:extLst>
              <a:ext uri="{FF2B5EF4-FFF2-40B4-BE49-F238E27FC236}">
                <a16:creationId xmlns:a16="http://schemas.microsoft.com/office/drawing/2014/main" xmlns="" id="{5CD05779-92C9-4167-9FAF-2640F8D56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15" name="TextBox 14">
            <a:extLst>
              <a:ext uri="{FF2B5EF4-FFF2-40B4-BE49-F238E27FC236}">
                <a16:creationId xmlns="" xmlns:a16="http://schemas.microsoft.com/office/drawing/2014/main" id="{1E8BD2BC-59B0-4D30-97AE-9B4A2D8F7B41}"/>
              </a:ext>
            </a:extLst>
          </p:cNvPr>
          <p:cNvSpPr txBox="1"/>
          <p:nvPr/>
        </p:nvSpPr>
        <p:spPr>
          <a:xfrm>
            <a:off x="900734" y="1083889"/>
            <a:ext cx="7964159" cy="1754326"/>
          </a:xfrm>
          <a:prstGeom prst="rect">
            <a:avLst/>
          </a:prstGeom>
          <a:noFill/>
        </p:spPr>
        <p:txBody>
          <a:bodyPr wrap="square" rtlCol="0">
            <a:spAutoFit/>
          </a:bodyPr>
          <a:lstStyle/>
          <a:p>
            <a:pPr marL="285750" lvl="0" indent="-285750" algn="just">
              <a:buFont typeface="Arial" panose="020B0604020202020204" pitchFamily="34" charset="0"/>
              <a:buChar char="•"/>
            </a:pPr>
            <a:r>
              <a:rPr lang="en-US" sz="1800" dirty="0">
                <a:solidFill>
                  <a:schemeClr val="bg1"/>
                </a:solidFill>
              </a:rPr>
              <a:t>Use Case</a:t>
            </a:r>
          </a:p>
          <a:p>
            <a:pPr marL="285750" lvl="0" indent="-285750" algn="just">
              <a:buFont typeface="Arial" panose="020B0604020202020204" pitchFamily="34" charset="0"/>
              <a:buChar char="•"/>
            </a:pPr>
            <a:r>
              <a:rPr lang="en-US" sz="1800" dirty="0">
                <a:solidFill>
                  <a:schemeClr val="bg1"/>
                </a:solidFill>
              </a:rPr>
              <a:t>Flow of Use Case</a:t>
            </a:r>
          </a:p>
          <a:p>
            <a:pPr marL="285750" lvl="0" indent="-285750" algn="just">
              <a:buFont typeface="Arial" panose="020B0604020202020204" pitchFamily="34" charset="0"/>
              <a:buChar char="•"/>
            </a:pPr>
            <a:r>
              <a:rPr lang="en-US" sz="1800" dirty="0">
                <a:solidFill>
                  <a:schemeClr val="bg1"/>
                </a:solidFill>
              </a:rPr>
              <a:t>Implementing Use Case</a:t>
            </a:r>
          </a:p>
          <a:p>
            <a:pPr marL="285750" lvl="0" indent="-285750" algn="just">
              <a:buFont typeface="Arial" panose="020B0604020202020204" pitchFamily="34" charset="0"/>
              <a:buChar char="•"/>
            </a:pPr>
            <a:r>
              <a:rPr lang="en-US" sz="1800" dirty="0">
                <a:solidFill>
                  <a:schemeClr val="bg1"/>
                </a:solidFill>
              </a:rPr>
              <a:t>Creating Fiori App on top of CDS View</a:t>
            </a:r>
          </a:p>
          <a:p>
            <a:pPr marL="285750" lvl="0" indent="-285750" algn="just">
              <a:buFont typeface="Arial" panose="020B0604020202020204" pitchFamily="34" charset="0"/>
              <a:buChar char="•"/>
            </a:pPr>
            <a:r>
              <a:rPr lang="en-US" sz="1800" dirty="0">
                <a:solidFill>
                  <a:schemeClr val="bg1"/>
                </a:solidFill>
              </a:rPr>
              <a:t>Defining Metadata Extension</a:t>
            </a:r>
          </a:p>
          <a:p>
            <a:pPr marL="285750" lvl="0" indent="-285750" algn="just">
              <a:buFont typeface="Arial" panose="020B0604020202020204" pitchFamily="34" charset="0"/>
              <a:buChar char="•"/>
            </a:pPr>
            <a:r>
              <a:rPr lang="en-US" sz="1800" dirty="0">
                <a:solidFill>
                  <a:schemeClr val="bg1"/>
                </a:solidFill>
              </a:rPr>
              <a:t>Describing UI Annotations</a:t>
            </a:r>
            <a:endParaRPr lang="en-US" sz="1800" dirty="0">
              <a:solidFill>
                <a:schemeClr val="bg1"/>
              </a:solidFill>
            </a:endParaRPr>
          </a:p>
        </p:txBody>
      </p:sp>
      <p:sp>
        <p:nvSpPr>
          <p:cNvPr id="16"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smtClean="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97142659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213876" y="135021"/>
            <a:ext cx="10969943" cy="711081"/>
          </a:xfrm>
        </p:spPr>
        <p:txBody>
          <a:bodyPr>
            <a:noAutofit/>
          </a:bodyPr>
          <a:lstStyle/>
          <a:p>
            <a:r>
              <a:rPr lang="en-US" dirty="0">
                <a:solidFill>
                  <a:schemeClr val="bg1"/>
                </a:solidFill>
                <a:latin typeface="Cooper Black" panose="0208090404030B020404" pitchFamily="18" charset="0"/>
              </a:rPr>
              <a:t>Use Case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8" name="TextBox 7">
            <a:extLst>
              <a:ext uri="{FF2B5EF4-FFF2-40B4-BE49-F238E27FC236}">
                <a16:creationId xmlns="" xmlns:a16="http://schemas.microsoft.com/office/drawing/2014/main" id="{143FD799-7AF1-48E3-B982-FDA4BAF2B532}"/>
              </a:ext>
            </a:extLst>
          </p:cNvPr>
          <p:cNvSpPr txBox="1"/>
          <p:nvPr/>
        </p:nvSpPr>
        <p:spPr>
          <a:xfrm>
            <a:off x="320040" y="978408"/>
            <a:ext cx="11521440" cy="4524315"/>
          </a:xfrm>
          <a:prstGeom prst="rect">
            <a:avLst/>
          </a:prstGeom>
          <a:noFill/>
        </p:spPr>
        <p:txBody>
          <a:bodyPr wrap="square" rtlCol="0">
            <a:spAutoFit/>
          </a:bodyPr>
          <a:lstStyle/>
          <a:p>
            <a:pPr algn="just"/>
            <a:r>
              <a:rPr lang="en-US" sz="1800" dirty="0">
                <a:solidFill>
                  <a:schemeClr val="bg1"/>
                </a:solidFill>
              </a:rPr>
              <a:t>Aviation industry changed a lot and hard hit by pandemics. They are allowed to perform flight operations with COVID safety norms. As per aviation ministry most of the activities should be contact less. Which includes the luggage, boarding, sitting arrangement, aircraft sanitization and food deliveries. Now due to pandemic, the loading of food and beverages inside a flight is also changing.</a:t>
            </a:r>
          </a:p>
          <a:p>
            <a:pPr algn="just"/>
            <a:r>
              <a:rPr lang="en-US" sz="1800" dirty="0">
                <a:solidFill>
                  <a:schemeClr val="bg1"/>
                </a:solidFill>
              </a:rPr>
              <a:t>My Customer asked me to develop a solution which can be used by food manager on the floor with his/her tablet to check the upcoming flights and assign the food items. A delivery manager thus check the assignment and approves it. On approval, the same will be picked by crew members from backyard of airport.</a:t>
            </a:r>
          </a:p>
          <a:p>
            <a:pPr algn="just"/>
            <a:endParaRPr lang="en-US" sz="1800" dirty="0">
              <a:solidFill>
                <a:schemeClr val="bg1"/>
              </a:solidFill>
            </a:endParaRPr>
          </a:p>
          <a:p>
            <a:pPr algn="just"/>
            <a:r>
              <a:rPr lang="en-US" sz="1800" dirty="0">
                <a:solidFill>
                  <a:schemeClr val="bg1"/>
                </a:solidFill>
              </a:rPr>
              <a:t>We are already on S/4HANA and we have following needs</a:t>
            </a:r>
          </a:p>
          <a:p>
            <a:pPr marL="342900" indent="-342900" algn="just">
              <a:buAutoNum type="arabicPeriod"/>
            </a:pPr>
            <a:r>
              <a:rPr lang="en-US" sz="1800" dirty="0">
                <a:solidFill>
                  <a:schemeClr val="bg1"/>
                </a:solidFill>
              </a:rPr>
              <a:t>A Fiori App which should be fast and accessible on tablet to view all the flights</a:t>
            </a:r>
          </a:p>
          <a:p>
            <a:pPr marL="342900" indent="-342900" algn="just">
              <a:buAutoNum type="arabicPeriod"/>
            </a:pPr>
            <a:r>
              <a:rPr lang="en-US" sz="1800" dirty="0">
                <a:solidFill>
                  <a:schemeClr val="bg1"/>
                </a:solidFill>
              </a:rPr>
              <a:t>User should be able to search the flights based on CARRID, CONNID</a:t>
            </a:r>
          </a:p>
          <a:p>
            <a:pPr marL="342900" indent="-342900" algn="just">
              <a:buAutoNum type="arabicPeriod"/>
            </a:pPr>
            <a:r>
              <a:rPr lang="en-US" sz="1800" dirty="0">
                <a:solidFill>
                  <a:schemeClr val="bg1"/>
                </a:solidFill>
              </a:rPr>
              <a:t>We should be able to create new entries for flight and assign meal for them</a:t>
            </a:r>
          </a:p>
          <a:p>
            <a:pPr marL="342900" indent="-342900" algn="just">
              <a:buAutoNum type="arabicPeriod"/>
            </a:pPr>
            <a:r>
              <a:rPr lang="en-US" sz="1800" dirty="0">
                <a:solidFill>
                  <a:schemeClr val="bg1"/>
                </a:solidFill>
              </a:rPr>
              <a:t>Also solution should allow Update and delete of flight meal records</a:t>
            </a:r>
          </a:p>
          <a:p>
            <a:pPr marL="342900" indent="-342900" algn="just">
              <a:buAutoNum type="arabicPeriod"/>
            </a:pPr>
            <a:r>
              <a:rPr lang="en-US" sz="1800" dirty="0">
                <a:solidFill>
                  <a:schemeClr val="bg1"/>
                </a:solidFill>
              </a:rPr>
              <a:t>Finally, An approval process is also required to approve flight meals assigned by food manager on floor.</a:t>
            </a:r>
          </a:p>
          <a:p>
            <a:pPr algn="just"/>
            <a:endParaRPr lang="en-US" sz="1800" dirty="0">
              <a:solidFill>
                <a:schemeClr val="bg1"/>
              </a:solidFill>
            </a:endParaRPr>
          </a:p>
          <a:p>
            <a:pPr marL="342900" indent="-342900" algn="just">
              <a:buAutoNum type="arabicPeriod"/>
            </a:pPr>
            <a:endParaRPr lang="en-US" sz="1800" dirty="0">
              <a:solidFill>
                <a:schemeClr val="bg1"/>
              </a:solidFill>
            </a:endParaRPr>
          </a:p>
        </p:txBody>
      </p:sp>
    </p:spTree>
    <p:extLst>
      <p:ext uri="{BB962C8B-B14F-4D97-AF65-F5344CB8AC3E}">
        <p14:creationId xmlns:p14="http://schemas.microsoft.com/office/powerpoint/2010/main" val="202535902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23092" y="-18786"/>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Flow of  Use Case</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grpSp>
        <p:nvGrpSpPr>
          <p:cNvPr id="6" name="Group 5">
            <a:extLst>
              <a:ext uri="{FF2B5EF4-FFF2-40B4-BE49-F238E27FC236}">
                <a16:creationId xmlns="" xmlns:a16="http://schemas.microsoft.com/office/drawing/2014/main" id="{474A0A0B-8C20-4E27-9D74-BC005D4C8453}"/>
              </a:ext>
            </a:extLst>
          </p:cNvPr>
          <p:cNvGrpSpPr/>
          <p:nvPr/>
        </p:nvGrpSpPr>
        <p:grpSpPr>
          <a:xfrm>
            <a:off x="1247146" y="4808039"/>
            <a:ext cx="9091831" cy="956347"/>
            <a:chOff x="2387422" y="4345972"/>
            <a:chExt cx="9091831" cy="956347"/>
          </a:xfrm>
          <a:gradFill>
            <a:gsLst>
              <a:gs pos="24000">
                <a:schemeClr val="accent1"/>
              </a:gs>
              <a:gs pos="90000">
                <a:schemeClr val="accent2"/>
              </a:gs>
            </a:gsLst>
            <a:lin ang="0" scaled="1"/>
          </a:gradFill>
        </p:grpSpPr>
        <p:sp>
          <p:nvSpPr>
            <p:cNvPr id="7" name="Arrow: Chevron 51">
              <a:extLst>
                <a:ext uri="{FF2B5EF4-FFF2-40B4-BE49-F238E27FC236}">
                  <a16:creationId xmlns="" xmlns:a16="http://schemas.microsoft.com/office/drawing/2014/main" id="{79D3B317-A125-4456-A9CD-2FA958DB41BE}"/>
                </a:ext>
              </a:extLst>
            </p:cNvPr>
            <p:cNvSpPr/>
            <p:nvPr/>
          </p:nvSpPr>
          <p:spPr>
            <a:xfrm>
              <a:off x="4439168"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Pentagon 52">
              <a:extLst>
                <a:ext uri="{FF2B5EF4-FFF2-40B4-BE49-F238E27FC236}">
                  <a16:creationId xmlns="" xmlns:a16="http://schemas.microsoft.com/office/drawing/2014/main" id="{F6E93C8A-0B1C-4279-A412-4B574602C925}"/>
                </a:ext>
              </a:extLst>
            </p:cNvPr>
            <p:cNvSpPr/>
            <p:nvPr/>
          </p:nvSpPr>
          <p:spPr>
            <a:xfrm>
              <a:off x="2387422" y="4345973"/>
              <a:ext cx="2395494" cy="95634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53">
              <a:extLst>
                <a:ext uri="{FF2B5EF4-FFF2-40B4-BE49-F238E27FC236}">
                  <a16:creationId xmlns="" xmlns:a16="http://schemas.microsoft.com/office/drawing/2014/main" id="{FDC72B02-33BC-4D93-AC11-662A4DD42704}"/>
                </a:ext>
              </a:extLst>
            </p:cNvPr>
            <p:cNvSpPr/>
            <p:nvPr/>
          </p:nvSpPr>
          <p:spPr>
            <a:xfrm>
              <a:off x="6490929"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54">
              <a:extLst>
                <a:ext uri="{FF2B5EF4-FFF2-40B4-BE49-F238E27FC236}">
                  <a16:creationId xmlns="" xmlns:a16="http://schemas.microsoft.com/office/drawing/2014/main" id="{11946D11-DD5F-448B-84DF-D7E797DE6B45}"/>
                </a:ext>
              </a:extLst>
            </p:cNvPr>
            <p:cNvSpPr/>
            <p:nvPr/>
          </p:nvSpPr>
          <p:spPr>
            <a:xfrm>
              <a:off x="8542691" y="4345973"/>
              <a:ext cx="2395510" cy="95634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Arrow: Chevron 55">
              <a:extLst>
                <a:ext uri="{FF2B5EF4-FFF2-40B4-BE49-F238E27FC236}">
                  <a16:creationId xmlns="" xmlns:a16="http://schemas.microsoft.com/office/drawing/2014/main" id="{0089B55F-7230-461B-85AF-05462DC73AE8}"/>
                </a:ext>
              </a:extLst>
            </p:cNvPr>
            <p:cNvSpPr/>
            <p:nvPr/>
          </p:nvSpPr>
          <p:spPr>
            <a:xfrm>
              <a:off x="10594453" y="4345972"/>
              <a:ext cx="884800" cy="956346"/>
            </a:xfrm>
            <a:prstGeom prst="chevron">
              <a:avLst>
                <a:gd name="adj" fmla="val 52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13" name="Rectangle 12">
            <a:extLst>
              <a:ext uri="{FF2B5EF4-FFF2-40B4-BE49-F238E27FC236}">
                <a16:creationId xmlns="" xmlns:a16="http://schemas.microsoft.com/office/drawing/2014/main" id="{B68F9CFA-0D8C-4E49-BE52-C3A5A82558C9}"/>
              </a:ext>
            </a:extLst>
          </p:cNvPr>
          <p:cNvSpPr/>
          <p:nvPr/>
        </p:nvSpPr>
        <p:spPr>
          <a:xfrm>
            <a:off x="1328984" y="4046011"/>
            <a:ext cx="8731698"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Rectangle 13">
            <a:extLst>
              <a:ext uri="{FF2B5EF4-FFF2-40B4-BE49-F238E27FC236}">
                <a16:creationId xmlns="" xmlns:a16="http://schemas.microsoft.com/office/drawing/2014/main" id="{65074BE9-291F-4F8A-BCE2-A12D5AC5084B}"/>
              </a:ext>
            </a:extLst>
          </p:cNvPr>
          <p:cNvSpPr/>
          <p:nvPr/>
        </p:nvSpPr>
        <p:spPr>
          <a:xfrm>
            <a:off x="3020600" y="3377927"/>
            <a:ext cx="7040082"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 name="Rectangle 14">
            <a:extLst>
              <a:ext uri="{FF2B5EF4-FFF2-40B4-BE49-F238E27FC236}">
                <a16:creationId xmlns="" xmlns:a16="http://schemas.microsoft.com/office/drawing/2014/main" id="{84F6DAE5-FC6E-46E4-A989-C984E85B65A6}"/>
              </a:ext>
            </a:extLst>
          </p:cNvPr>
          <p:cNvSpPr/>
          <p:nvPr/>
        </p:nvSpPr>
        <p:spPr>
          <a:xfrm>
            <a:off x="5072361" y="2709842"/>
            <a:ext cx="4988321"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 name="Rectangle 15">
            <a:extLst>
              <a:ext uri="{FF2B5EF4-FFF2-40B4-BE49-F238E27FC236}">
                <a16:creationId xmlns="" xmlns:a16="http://schemas.microsoft.com/office/drawing/2014/main" id="{8E0A33C1-1054-4E60-96DE-A0DE48AF4EF6}"/>
              </a:ext>
            </a:extLst>
          </p:cNvPr>
          <p:cNvSpPr/>
          <p:nvPr/>
        </p:nvSpPr>
        <p:spPr>
          <a:xfrm>
            <a:off x="7124122" y="2041757"/>
            <a:ext cx="2936559" cy="507955"/>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7" name="Rectangle 16">
            <a:extLst>
              <a:ext uri="{FF2B5EF4-FFF2-40B4-BE49-F238E27FC236}">
                <a16:creationId xmlns="" xmlns:a16="http://schemas.microsoft.com/office/drawing/2014/main" id="{E04A8885-F432-4FE4-AD25-914F46CCA6A5}"/>
              </a:ext>
            </a:extLst>
          </p:cNvPr>
          <p:cNvSpPr/>
          <p:nvPr/>
        </p:nvSpPr>
        <p:spPr>
          <a:xfrm>
            <a:off x="3750761" y="5143095"/>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ZOFT_MEALS</a:t>
            </a:r>
          </a:p>
        </p:txBody>
      </p:sp>
      <p:sp>
        <p:nvSpPr>
          <p:cNvPr id="18" name="Rectangle 17">
            <a:extLst>
              <a:ext uri="{FF2B5EF4-FFF2-40B4-BE49-F238E27FC236}">
                <a16:creationId xmlns="" xmlns:a16="http://schemas.microsoft.com/office/drawing/2014/main" id="{0260BD5A-8EA5-41ED-8AB1-4BE345CEE10F}"/>
              </a:ext>
            </a:extLst>
          </p:cNvPr>
          <p:cNvSpPr/>
          <p:nvPr/>
        </p:nvSpPr>
        <p:spPr>
          <a:xfrm>
            <a:off x="5824885" y="5143095"/>
            <a:ext cx="1802420"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ZATS_CDS_BOPF</a:t>
            </a:r>
          </a:p>
        </p:txBody>
      </p:sp>
      <p:sp>
        <p:nvSpPr>
          <p:cNvPr id="19" name="Rectangle 18">
            <a:extLst>
              <a:ext uri="{FF2B5EF4-FFF2-40B4-BE49-F238E27FC236}">
                <a16:creationId xmlns="" xmlns:a16="http://schemas.microsoft.com/office/drawing/2014/main" id="{D9E8DA2B-0E20-4D98-A763-0528E093E365}"/>
              </a:ext>
            </a:extLst>
          </p:cNvPr>
          <p:cNvSpPr/>
          <p:nvPr/>
        </p:nvSpPr>
        <p:spPr>
          <a:xfrm>
            <a:off x="7877056" y="5143095"/>
            <a:ext cx="1724392"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ZATS_MED_BOPF</a:t>
            </a:r>
          </a:p>
        </p:txBody>
      </p:sp>
      <p:sp>
        <p:nvSpPr>
          <p:cNvPr id="20" name="Freeform: Shape 73">
            <a:extLst>
              <a:ext uri="{FF2B5EF4-FFF2-40B4-BE49-F238E27FC236}">
                <a16:creationId xmlns="" xmlns:a16="http://schemas.microsoft.com/office/drawing/2014/main" id="{7E90A4BC-DB0B-432C-9FA8-E2F898FF5096}"/>
              </a:ext>
            </a:extLst>
          </p:cNvPr>
          <p:cNvSpPr/>
          <p:nvPr/>
        </p:nvSpPr>
        <p:spPr>
          <a:xfrm>
            <a:off x="1656523" y="1602914"/>
            <a:ext cx="8522253" cy="2997797"/>
          </a:xfrm>
          <a:custGeom>
            <a:avLst/>
            <a:gdLst>
              <a:gd name="connsiteX0" fmla="*/ 0 w 8808720"/>
              <a:gd name="connsiteY0" fmla="*/ 2611120 h 2611120"/>
              <a:gd name="connsiteX1" fmla="*/ 6451600 w 8808720"/>
              <a:gd name="connsiteY1" fmla="*/ 2133600 h 2611120"/>
              <a:gd name="connsiteX2" fmla="*/ 8808720 w 8808720"/>
              <a:gd name="connsiteY2" fmla="*/ 0 h 2611120"/>
            </a:gdLst>
            <a:ahLst/>
            <a:cxnLst>
              <a:cxn ang="0">
                <a:pos x="connsiteX0" y="connsiteY0"/>
              </a:cxn>
              <a:cxn ang="0">
                <a:pos x="connsiteX1" y="connsiteY1"/>
              </a:cxn>
              <a:cxn ang="0">
                <a:pos x="connsiteX2" y="connsiteY2"/>
              </a:cxn>
            </a:cxnLst>
            <a:rect l="l" t="t" r="r" b="b"/>
            <a:pathLst>
              <a:path w="8808720" h="2611120">
                <a:moveTo>
                  <a:pt x="0" y="2611120"/>
                </a:moveTo>
                <a:cubicBezTo>
                  <a:pt x="2491740" y="2589953"/>
                  <a:pt x="4983480" y="2568787"/>
                  <a:pt x="6451600" y="2133600"/>
                </a:cubicBezTo>
                <a:cubicBezTo>
                  <a:pt x="7919720" y="1698413"/>
                  <a:pt x="8364220" y="849206"/>
                  <a:pt x="8808720" y="0"/>
                </a:cubicBezTo>
              </a:path>
            </a:pathLst>
          </a:custGeom>
          <a:noFill/>
          <a:ln w="76200" cap="rnd">
            <a:gradFill>
              <a:gsLst>
                <a:gs pos="100000">
                  <a:schemeClr val="accent1">
                    <a:lumMod val="5000"/>
                    <a:lumOff val="95000"/>
                    <a:alpha val="0"/>
                  </a:schemeClr>
                </a:gs>
                <a:gs pos="83000">
                  <a:schemeClr val="accent1"/>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1" name="Rectangle 20">
            <a:extLst>
              <a:ext uri="{FF2B5EF4-FFF2-40B4-BE49-F238E27FC236}">
                <a16:creationId xmlns="" xmlns:a16="http://schemas.microsoft.com/office/drawing/2014/main" id="{C5CF4106-D82A-43B6-A9DE-27746DDADA7E}"/>
              </a:ext>
            </a:extLst>
          </p:cNvPr>
          <p:cNvSpPr/>
          <p:nvPr/>
        </p:nvSpPr>
        <p:spPr>
          <a:xfrm>
            <a:off x="7235457" y="2150983"/>
            <a:ext cx="256246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Metadata Extension CDS View</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2" name="Rectangle 21">
            <a:extLst>
              <a:ext uri="{FF2B5EF4-FFF2-40B4-BE49-F238E27FC236}">
                <a16:creationId xmlns="" xmlns:a16="http://schemas.microsoft.com/office/drawing/2014/main" id="{7F8F5857-0D53-466B-B112-FA0481FABC0F}"/>
              </a:ext>
            </a:extLst>
          </p:cNvPr>
          <p:cNvSpPr/>
          <p:nvPr/>
        </p:nvSpPr>
        <p:spPr>
          <a:xfrm>
            <a:off x="5239237" y="2811384"/>
            <a:ext cx="2342679"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Consumption CDS View. </a:t>
            </a:r>
          </a:p>
        </p:txBody>
      </p:sp>
      <p:sp>
        <p:nvSpPr>
          <p:cNvPr id="23" name="Rectangle 22">
            <a:extLst>
              <a:ext uri="{FF2B5EF4-FFF2-40B4-BE49-F238E27FC236}">
                <a16:creationId xmlns="" xmlns:a16="http://schemas.microsoft.com/office/drawing/2014/main" id="{5D68FD42-BC6A-453A-A14B-E77A9C5012B8}"/>
              </a:ext>
            </a:extLst>
          </p:cNvPr>
          <p:cNvSpPr/>
          <p:nvPr/>
        </p:nvSpPr>
        <p:spPr>
          <a:xfrm>
            <a:off x="3176757" y="3474939"/>
            <a:ext cx="264812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Table – ZOFT_MEALS</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a:t>
            </a:r>
          </a:p>
        </p:txBody>
      </p:sp>
      <p:sp>
        <p:nvSpPr>
          <p:cNvPr id="24" name="Rectangle 23">
            <a:extLst>
              <a:ext uri="{FF2B5EF4-FFF2-40B4-BE49-F238E27FC236}">
                <a16:creationId xmlns="" xmlns:a16="http://schemas.microsoft.com/office/drawing/2014/main" id="{5D68FD42-BC6A-453A-A14B-E77A9C5012B8}"/>
              </a:ext>
            </a:extLst>
          </p:cNvPr>
          <p:cNvSpPr/>
          <p:nvPr/>
        </p:nvSpPr>
        <p:spPr>
          <a:xfrm>
            <a:off x="1553364" y="4157425"/>
            <a:ext cx="2648128" cy="313932"/>
          </a:xfrm>
          <a:prstGeom prst="rect">
            <a:avLst/>
          </a:prstGeom>
        </p:spPr>
        <p:txBody>
          <a:bodyPr wrap="square" lIns="0" rIns="0" anchor="ctr">
            <a:spAutoFit/>
          </a:bodyPr>
          <a:lstStyle/>
          <a:p>
            <a:pPr>
              <a:lnSpc>
                <a:spcPct val="90000"/>
              </a:lnSpc>
            </a:pPr>
            <a:r>
              <a:rPr lang="en-IN" sz="1600" dirty="0">
                <a:solidFill>
                  <a:schemeClr val="bg1"/>
                </a:solidFill>
                <a:ea typeface="Open Sans" panose="020B0606030504020204" pitchFamily="34" charset="0"/>
                <a:cs typeface="Segoe UI" panose="020B0502040204020203" pitchFamily="34" charset="0"/>
              </a:rPr>
              <a:t>Draft Table - ZOFT_JUL_MEAL.</a:t>
            </a: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 </a:t>
            </a:r>
          </a:p>
        </p:txBody>
      </p:sp>
      <p:sp>
        <p:nvSpPr>
          <p:cNvPr id="25" name="Rectangle 24">
            <a:extLst>
              <a:ext uri="{FF2B5EF4-FFF2-40B4-BE49-F238E27FC236}">
                <a16:creationId xmlns="" xmlns:a16="http://schemas.microsoft.com/office/drawing/2014/main" id="{E04A8885-F432-4FE4-AD25-914F46CCA6A5}"/>
              </a:ext>
            </a:extLst>
          </p:cNvPr>
          <p:cNvSpPr/>
          <p:nvPr/>
        </p:nvSpPr>
        <p:spPr>
          <a:xfrm>
            <a:off x="1504518" y="5149723"/>
            <a:ext cx="1766149" cy="286232"/>
          </a:xfrm>
          <a:prstGeom prst="rect">
            <a:avLst/>
          </a:prstGeom>
        </p:spPr>
        <p:txBody>
          <a:bodyPr wrap="square" lIns="0" rIns="0" anchor="t">
            <a:spAutoFit/>
          </a:bodyPr>
          <a:lstStyle/>
          <a:p>
            <a:pPr algn="ctr">
              <a:lnSpc>
                <a:spcPct val="90000"/>
              </a:lnSpc>
            </a:pPr>
            <a:r>
              <a:rPr lang="en-IN" sz="1400" dirty="0">
                <a:solidFill>
                  <a:schemeClr val="bg1"/>
                </a:solidFill>
                <a:latin typeface="Segoe UI" panose="020B0502040204020203" pitchFamily="34" charset="0"/>
                <a:ea typeface="Open Sans" panose="020B0606030504020204" pitchFamily="34" charset="0"/>
                <a:cs typeface="Segoe UI" panose="020B0502040204020203" pitchFamily="34" charset="0"/>
              </a:rPr>
              <a:t>ZOFT_JUL_MEAL</a:t>
            </a:r>
          </a:p>
        </p:txBody>
      </p:sp>
    </p:spTree>
    <p:extLst>
      <p:ext uri="{BB962C8B-B14F-4D97-AF65-F5344CB8AC3E}">
        <p14:creationId xmlns:p14="http://schemas.microsoft.com/office/powerpoint/2010/main" val="369135987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29567" y="167049"/>
            <a:ext cx="10969943" cy="711081"/>
          </a:xfrm>
        </p:spPr>
        <p:txBody>
          <a:bodyPr>
            <a:noAutofit/>
          </a:bodyPr>
          <a:lstStyle/>
          <a:p>
            <a:r>
              <a:rPr lang="en-US" dirty="0">
                <a:solidFill>
                  <a:schemeClr val="bg1"/>
                </a:solidFill>
                <a:latin typeface="Cooper Black" panose="0208090404030B020404" pitchFamily="18" charset="0"/>
              </a:rPr>
              <a:t>Exercise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2" name="Picture 1"/>
          <p:cNvPicPr>
            <a:picLocks noChangeAspect="1"/>
          </p:cNvPicPr>
          <p:nvPr/>
        </p:nvPicPr>
        <p:blipFill>
          <a:blip r:embed="rId3"/>
          <a:stretch>
            <a:fillRect/>
          </a:stretch>
        </p:blipFill>
        <p:spPr>
          <a:xfrm>
            <a:off x="5963197" y="1348589"/>
            <a:ext cx="5412445" cy="5063256"/>
          </a:xfrm>
          <a:prstGeom prst="rect">
            <a:avLst/>
          </a:prstGeom>
        </p:spPr>
      </p:pic>
      <p:sp>
        <p:nvSpPr>
          <p:cNvPr id="9" name="Rectangle 8"/>
          <p:cNvSpPr/>
          <p:nvPr/>
        </p:nvSpPr>
        <p:spPr>
          <a:xfrm>
            <a:off x="529567" y="878131"/>
            <a:ext cx="4556734" cy="369332"/>
          </a:xfrm>
          <a:prstGeom prst="rect">
            <a:avLst/>
          </a:prstGeom>
        </p:spPr>
        <p:txBody>
          <a:bodyPr wrap="square">
            <a:spAutoFit/>
          </a:bodyPr>
          <a:lstStyle/>
          <a:p>
            <a:pPr algn="just"/>
            <a:r>
              <a:rPr lang="en-US" sz="1800" dirty="0" smtClean="0">
                <a:solidFill>
                  <a:schemeClr val="bg1"/>
                </a:solidFill>
                <a:hlinkClick r:id="rId4"/>
              </a:rPr>
              <a:t>CDS View Code</a:t>
            </a:r>
            <a:endParaRPr lang="en-US" sz="1800" dirty="0" smtClean="0">
              <a:solidFill>
                <a:schemeClr val="bg1"/>
              </a:solidFill>
            </a:endParaRPr>
          </a:p>
        </p:txBody>
      </p:sp>
      <p:sp>
        <p:nvSpPr>
          <p:cNvPr id="10" name="Rounded Rectangle 9"/>
          <p:cNvSpPr/>
          <p:nvPr/>
        </p:nvSpPr>
        <p:spPr bwMode="gray">
          <a:xfrm>
            <a:off x="3219126" y="2552204"/>
            <a:ext cx="2098350" cy="323502"/>
          </a:xfrm>
          <a:prstGeom prst="roundRect">
            <a:avLst>
              <a:gd name="adj" fmla="val 50000"/>
            </a:avLst>
          </a:prstGeom>
          <a:noFill/>
          <a:ln w="9525" algn="ctr">
            <a:solidFill>
              <a:schemeClr val="accent5"/>
            </a:solidFill>
            <a:prstDash val="solid"/>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GB" sz="1600" kern="0" dirty="0" smtClean="0">
                <a:solidFill>
                  <a:schemeClr val="bg1"/>
                </a:solidFill>
                <a:ea typeface="Arial Unicode MS" pitchFamily="34" charset="-128"/>
                <a:cs typeface="Arial Unicode MS" pitchFamily="34" charset="-128"/>
              </a:rPr>
              <a:t>OData Exposure </a:t>
            </a:r>
            <a:endParaRPr lang="en-GB" sz="1600" kern="0" dirty="0">
              <a:solidFill>
                <a:schemeClr val="bg1"/>
              </a:solidFill>
              <a:ea typeface="Arial Unicode MS" pitchFamily="34" charset="-128"/>
              <a:cs typeface="Arial Unicode MS" pitchFamily="34" charset="-128"/>
            </a:endParaRPr>
          </a:p>
        </p:txBody>
      </p:sp>
      <p:grpSp>
        <p:nvGrpSpPr>
          <p:cNvPr id="12" name="Group 11"/>
          <p:cNvGrpSpPr/>
          <p:nvPr/>
        </p:nvGrpSpPr>
        <p:grpSpPr>
          <a:xfrm>
            <a:off x="6060662" y="2652657"/>
            <a:ext cx="1427302" cy="129386"/>
            <a:chOff x="4382180" y="3061155"/>
            <a:chExt cx="1427963" cy="129446"/>
          </a:xfrm>
        </p:grpSpPr>
        <p:sp>
          <p:nvSpPr>
            <p:cNvPr id="13" name="Pie 12"/>
            <p:cNvSpPr/>
            <p:nvPr/>
          </p:nvSpPr>
          <p:spPr bwMode="gray">
            <a:xfrm>
              <a:off x="4382180" y="3061155"/>
              <a:ext cx="119291" cy="129443"/>
            </a:xfrm>
            <a:prstGeom prst="pie">
              <a:avLst>
                <a:gd name="adj1" fmla="val 5399995"/>
                <a:gd name="adj2" fmla="val 16200000"/>
              </a:avLst>
            </a:prstGeom>
            <a:solidFill>
              <a:schemeClr val="accent5"/>
            </a:solidFill>
            <a:ln w="6350" algn="ctr">
              <a:solidFill>
                <a:schemeClr val="accent5"/>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4" name="Straight Connector 13"/>
            <p:cNvCxnSpPr/>
            <p:nvPr/>
          </p:nvCxnSpPr>
          <p:spPr>
            <a:xfrm flipV="1">
              <a:off x="4441826" y="3190600"/>
              <a:ext cx="1368317" cy="1"/>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p:cNvCxnSpPr/>
          <p:nvPr/>
        </p:nvCxnSpPr>
        <p:spPr>
          <a:xfrm flipV="1">
            <a:off x="5317475" y="2689152"/>
            <a:ext cx="743188" cy="930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7783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573710" y="276357"/>
            <a:ext cx="10969943" cy="711081"/>
          </a:xfrm>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pic>
        <p:nvPicPr>
          <p:cNvPr id="6" name="Picture 5"/>
          <p:cNvPicPr>
            <a:picLocks noChangeAspect="1"/>
          </p:cNvPicPr>
          <p:nvPr/>
        </p:nvPicPr>
        <p:blipFill rotWithShape="1">
          <a:blip r:embed="rId3"/>
          <a:srcRect r="7505"/>
          <a:stretch/>
        </p:blipFill>
        <p:spPr>
          <a:xfrm>
            <a:off x="655321" y="980728"/>
            <a:ext cx="4641399" cy="2284286"/>
          </a:xfrm>
          <a:prstGeom prst="rect">
            <a:avLst/>
          </a:prstGeom>
        </p:spPr>
      </p:pic>
      <p:sp>
        <p:nvSpPr>
          <p:cNvPr id="7" name="Chevron 6"/>
          <p:cNvSpPr/>
          <p:nvPr/>
        </p:nvSpPr>
        <p:spPr>
          <a:xfrm>
            <a:off x="5791203" y="1553372"/>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8" name="Picture 7"/>
          <p:cNvPicPr>
            <a:picLocks noChangeAspect="1"/>
          </p:cNvPicPr>
          <p:nvPr/>
        </p:nvPicPr>
        <p:blipFill>
          <a:blip r:embed="rId4"/>
          <a:stretch>
            <a:fillRect/>
          </a:stretch>
        </p:blipFill>
        <p:spPr>
          <a:xfrm>
            <a:off x="7062642" y="1046152"/>
            <a:ext cx="3805714" cy="2040000"/>
          </a:xfrm>
          <a:prstGeom prst="rect">
            <a:avLst/>
          </a:prstGeom>
        </p:spPr>
      </p:pic>
      <p:pic>
        <p:nvPicPr>
          <p:cNvPr id="9" name="Picture 8"/>
          <p:cNvPicPr>
            <a:picLocks noChangeAspect="1"/>
          </p:cNvPicPr>
          <p:nvPr/>
        </p:nvPicPr>
        <p:blipFill rotWithShape="1">
          <a:blip r:embed="rId5"/>
          <a:srcRect l="3674" t="-595" r="2334" b="595"/>
          <a:stretch/>
        </p:blipFill>
        <p:spPr>
          <a:xfrm>
            <a:off x="6989272" y="3957051"/>
            <a:ext cx="4828728" cy="2400000"/>
          </a:xfrm>
          <a:prstGeom prst="rect">
            <a:avLst/>
          </a:prstGeom>
        </p:spPr>
      </p:pic>
      <p:sp>
        <p:nvSpPr>
          <p:cNvPr id="10" name="Chevron 9"/>
          <p:cNvSpPr/>
          <p:nvPr/>
        </p:nvSpPr>
        <p:spPr>
          <a:xfrm rot="10800000">
            <a:off x="5784579" y="4608008"/>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2" name="Picture 11"/>
          <p:cNvPicPr>
            <a:picLocks noChangeAspect="1"/>
          </p:cNvPicPr>
          <p:nvPr/>
        </p:nvPicPr>
        <p:blipFill>
          <a:blip r:embed="rId6"/>
          <a:stretch>
            <a:fillRect/>
          </a:stretch>
        </p:blipFill>
        <p:spPr>
          <a:xfrm>
            <a:off x="655320" y="3814756"/>
            <a:ext cx="4893809" cy="2299475"/>
          </a:xfrm>
          <a:prstGeom prst="rect">
            <a:avLst/>
          </a:prstGeom>
        </p:spPr>
      </p:pic>
      <p:sp>
        <p:nvSpPr>
          <p:cNvPr id="13" name="Rectangle 12"/>
          <p:cNvSpPr/>
          <p:nvPr/>
        </p:nvSpPr>
        <p:spPr>
          <a:xfrm>
            <a:off x="622300" y="3230178"/>
            <a:ext cx="4926829" cy="369332"/>
          </a:xfrm>
          <a:prstGeom prst="rect">
            <a:avLst/>
          </a:prstGeom>
        </p:spPr>
        <p:txBody>
          <a:bodyPr wrap="square">
            <a:spAutoFit/>
          </a:bodyPr>
          <a:lstStyle/>
          <a:p>
            <a:r>
              <a:rPr lang="en-US" sz="1800" b="1" dirty="0">
                <a:solidFill>
                  <a:schemeClr val="bg1"/>
                </a:solidFill>
              </a:rPr>
              <a:t>Step 1</a:t>
            </a:r>
            <a:r>
              <a:rPr lang="en-US" sz="1800" dirty="0">
                <a:solidFill>
                  <a:schemeClr val="bg1"/>
                </a:solidFill>
              </a:rPr>
              <a:t>. Open Business Application Studio. </a:t>
            </a:r>
          </a:p>
        </p:txBody>
      </p:sp>
      <p:sp>
        <p:nvSpPr>
          <p:cNvPr id="14" name="Rectangle 13"/>
          <p:cNvSpPr/>
          <p:nvPr/>
        </p:nvSpPr>
        <p:spPr>
          <a:xfrm>
            <a:off x="602682" y="6242193"/>
            <a:ext cx="4575483" cy="369332"/>
          </a:xfrm>
          <a:prstGeom prst="rect">
            <a:avLst/>
          </a:prstGeom>
        </p:spPr>
        <p:txBody>
          <a:bodyPr wrap="none">
            <a:spAutoFit/>
          </a:bodyPr>
          <a:lstStyle/>
          <a:p>
            <a:r>
              <a:rPr lang="en-US" sz="1800" b="1" dirty="0">
                <a:solidFill>
                  <a:schemeClr val="bg1"/>
                </a:solidFill>
              </a:rPr>
              <a:t>Step 4. </a:t>
            </a:r>
            <a:r>
              <a:rPr lang="en-US" sz="1800" dirty="0">
                <a:solidFill>
                  <a:schemeClr val="bg1"/>
                </a:solidFill>
              </a:rPr>
              <a:t>Choose List Report Object Page &amp; Next.</a:t>
            </a:r>
          </a:p>
        </p:txBody>
      </p:sp>
      <p:sp>
        <p:nvSpPr>
          <p:cNvPr id="15" name="Rectangle 14"/>
          <p:cNvSpPr/>
          <p:nvPr/>
        </p:nvSpPr>
        <p:spPr>
          <a:xfrm>
            <a:off x="6983612" y="6248821"/>
            <a:ext cx="5033168" cy="369332"/>
          </a:xfrm>
          <a:prstGeom prst="rect">
            <a:avLst/>
          </a:prstGeom>
        </p:spPr>
        <p:txBody>
          <a:bodyPr wrap="square">
            <a:spAutoFit/>
          </a:bodyPr>
          <a:lstStyle/>
          <a:p>
            <a:r>
              <a:rPr lang="en-US" sz="1800" b="1" dirty="0">
                <a:solidFill>
                  <a:schemeClr val="bg1"/>
                </a:solidFill>
              </a:rPr>
              <a:t>Step 3. </a:t>
            </a:r>
            <a:r>
              <a:rPr lang="en-US" sz="1800" dirty="0">
                <a:solidFill>
                  <a:schemeClr val="bg1"/>
                </a:solidFill>
              </a:rPr>
              <a:t>Click on SAP Fiori application &amp; Next.</a:t>
            </a:r>
          </a:p>
        </p:txBody>
      </p:sp>
      <p:sp>
        <p:nvSpPr>
          <p:cNvPr id="16" name="Chevron 15"/>
          <p:cNvSpPr/>
          <p:nvPr/>
        </p:nvSpPr>
        <p:spPr>
          <a:xfrm rot="5400000">
            <a:off x="9401052" y="3197818"/>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Tree>
    <p:extLst>
      <p:ext uri="{BB962C8B-B14F-4D97-AF65-F5344CB8AC3E}">
        <p14:creationId xmlns:p14="http://schemas.microsoft.com/office/powerpoint/2010/main" val="52278860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622300" y="211638"/>
            <a:ext cx="10969943" cy="711081"/>
          </a:xfrm>
        </p:spPr>
        <p:txBody>
          <a:bodyPr>
            <a:noAutofit/>
          </a:bodyPr>
          <a:lstStyle/>
          <a:p>
            <a:r>
              <a:rPr lang="en-IN" dirty="0">
                <a:solidFill>
                  <a:schemeClr val="bg1"/>
                </a:solidFill>
                <a:latin typeface="Cooper Black" panose="0208090404030B020404" pitchFamily="18" charset="0"/>
              </a:rPr>
              <a:t>Create Fiori App with Template on BAS</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Chevron 5"/>
          <p:cNvSpPr/>
          <p:nvPr/>
        </p:nvSpPr>
        <p:spPr>
          <a:xfrm>
            <a:off x="5791203" y="1578399"/>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Chevron 6"/>
          <p:cNvSpPr/>
          <p:nvPr/>
        </p:nvSpPr>
        <p:spPr>
          <a:xfrm rot="10800000">
            <a:off x="5784579" y="4633035"/>
            <a:ext cx="853440" cy="11655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8" name="Rectangle 7"/>
          <p:cNvSpPr/>
          <p:nvPr/>
        </p:nvSpPr>
        <p:spPr>
          <a:xfrm>
            <a:off x="622300" y="3268457"/>
            <a:ext cx="4926829" cy="369332"/>
          </a:xfrm>
          <a:prstGeom prst="rect">
            <a:avLst/>
          </a:prstGeom>
        </p:spPr>
        <p:txBody>
          <a:bodyPr wrap="square">
            <a:spAutoFit/>
          </a:bodyPr>
          <a:lstStyle/>
          <a:p>
            <a:r>
              <a:rPr lang="en-US" sz="1800" b="1" dirty="0">
                <a:solidFill>
                  <a:schemeClr val="bg1"/>
                </a:solidFill>
              </a:rPr>
              <a:t>Step 5</a:t>
            </a:r>
            <a:r>
              <a:rPr lang="en-US" sz="1800" dirty="0">
                <a:solidFill>
                  <a:schemeClr val="bg1"/>
                </a:solidFill>
              </a:rPr>
              <a:t>. Enter Data Source &amp; Select OData service. </a:t>
            </a:r>
          </a:p>
        </p:txBody>
      </p:sp>
      <p:sp>
        <p:nvSpPr>
          <p:cNvPr id="9" name="Rectangle 8"/>
          <p:cNvSpPr/>
          <p:nvPr/>
        </p:nvSpPr>
        <p:spPr>
          <a:xfrm>
            <a:off x="748454" y="6267220"/>
            <a:ext cx="3545971" cy="369332"/>
          </a:xfrm>
          <a:prstGeom prst="rect">
            <a:avLst/>
          </a:prstGeom>
        </p:spPr>
        <p:txBody>
          <a:bodyPr wrap="none">
            <a:spAutoFit/>
          </a:bodyPr>
          <a:lstStyle/>
          <a:p>
            <a:r>
              <a:rPr lang="en-US" sz="1800" b="1" dirty="0">
                <a:solidFill>
                  <a:schemeClr val="bg1"/>
                </a:solidFill>
              </a:rPr>
              <a:t>Step 8. </a:t>
            </a:r>
            <a:r>
              <a:rPr lang="en-US" sz="1800" dirty="0">
                <a:solidFill>
                  <a:schemeClr val="bg1"/>
                </a:solidFill>
              </a:rPr>
              <a:t>Run Project for Final output.</a:t>
            </a:r>
          </a:p>
        </p:txBody>
      </p:sp>
      <p:sp>
        <p:nvSpPr>
          <p:cNvPr id="10" name="Rectangle 9"/>
          <p:cNvSpPr/>
          <p:nvPr/>
        </p:nvSpPr>
        <p:spPr>
          <a:xfrm>
            <a:off x="7108248" y="3161240"/>
            <a:ext cx="3105658" cy="369332"/>
          </a:xfrm>
          <a:prstGeom prst="rect">
            <a:avLst/>
          </a:prstGeom>
        </p:spPr>
        <p:txBody>
          <a:bodyPr wrap="none">
            <a:spAutoFit/>
          </a:bodyPr>
          <a:lstStyle/>
          <a:p>
            <a:r>
              <a:rPr lang="en-US" sz="1800" b="1" dirty="0">
                <a:solidFill>
                  <a:schemeClr val="bg1"/>
                </a:solidFill>
              </a:rPr>
              <a:t>Step 6</a:t>
            </a:r>
            <a:r>
              <a:rPr lang="en-US" sz="1800" dirty="0">
                <a:solidFill>
                  <a:schemeClr val="bg1"/>
                </a:solidFill>
              </a:rPr>
              <a:t>. Entity Selection &amp; Next.</a:t>
            </a:r>
          </a:p>
        </p:txBody>
      </p:sp>
      <p:sp>
        <p:nvSpPr>
          <p:cNvPr id="12" name="Chevron 11"/>
          <p:cNvSpPr/>
          <p:nvPr/>
        </p:nvSpPr>
        <p:spPr>
          <a:xfrm rot="5400000">
            <a:off x="9401052" y="3275853"/>
            <a:ext cx="478278" cy="9602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3" name="Picture 12"/>
          <p:cNvPicPr>
            <a:picLocks noChangeAspect="1"/>
          </p:cNvPicPr>
          <p:nvPr/>
        </p:nvPicPr>
        <p:blipFill rotWithShape="1">
          <a:blip r:embed="rId3"/>
          <a:srcRect r="18753"/>
          <a:stretch/>
        </p:blipFill>
        <p:spPr>
          <a:xfrm>
            <a:off x="669034" y="1052736"/>
            <a:ext cx="4627686" cy="2237307"/>
          </a:xfrm>
          <a:prstGeom prst="rect">
            <a:avLst/>
          </a:prstGeom>
        </p:spPr>
      </p:pic>
      <p:pic>
        <p:nvPicPr>
          <p:cNvPr id="14" name="Picture 13"/>
          <p:cNvPicPr>
            <a:picLocks noChangeAspect="1"/>
          </p:cNvPicPr>
          <p:nvPr/>
        </p:nvPicPr>
        <p:blipFill rotWithShape="1">
          <a:blip r:embed="rId4"/>
          <a:srcRect l="1644" r="7401"/>
          <a:stretch/>
        </p:blipFill>
        <p:spPr>
          <a:xfrm>
            <a:off x="7103176" y="1055838"/>
            <a:ext cx="3664187" cy="2109524"/>
          </a:xfrm>
          <a:prstGeom prst="rect">
            <a:avLst/>
          </a:prstGeom>
        </p:spPr>
      </p:pic>
      <p:pic>
        <p:nvPicPr>
          <p:cNvPr id="15" name="Picture 14"/>
          <p:cNvPicPr>
            <a:picLocks noChangeAspect="1"/>
          </p:cNvPicPr>
          <p:nvPr/>
        </p:nvPicPr>
        <p:blipFill rotWithShape="1">
          <a:blip r:embed="rId5"/>
          <a:srcRect l="2094" r="12652"/>
          <a:stretch/>
        </p:blipFill>
        <p:spPr>
          <a:xfrm>
            <a:off x="7182694" y="4058286"/>
            <a:ext cx="3728117" cy="2213714"/>
          </a:xfrm>
          <a:prstGeom prst="rect">
            <a:avLst/>
          </a:prstGeom>
        </p:spPr>
      </p:pic>
      <p:pic>
        <p:nvPicPr>
          <p:cNvPr id="16" name="Picture 15"/>
          <p:cNvPicPr>
            <a:picLocks noChangeAspect="1"/>
          </p:cNvPicPr>
          <p:nvPr/>
        </p:nvPicPr>
        <p:blipFill>
          <a:blip r:embed="rId6"/>
          <a:stretch>
            <a:fillRect/>
          </a:stretch>
        </p:blipFill>
        <p:spPr>
          <a:xfrm>
            <a:off x="669033" y="3979498"/>
            <a:ext cx="4885714" cy="2218476"/>
          </a:xfrm>
          <a:prstGeom prst="rect">
            <a:avLst/>
          </a:prstGeom>
        </p:spPr>
      </p:pic>
      <p:sp>
        <p:nvSpPr>
          <p:cNvPr id="17" name="Rectangle 16"/>
          <p:cNvSpPr/>
          <p:nvPr/>
        </p:nvSpPr>
        <p:spPr>
          <a:xfrm>
            <a:off x="6983612" y="6273848"/>
            <a:ext cx="5033168" cy="369332"/>
          </a:xfrm>
          <a:prstGeom prst="rect">
            <a:avLst/>
          </a:prstGeom>
        </p:spPr>
        <p:txBody>
          <a:bodyPr wrap="square">
            <a:spAutoFit/>
          </a:bodyPr>
          <a:lstStyle/>
          <a:p>
            <a:r>
              <a:rPr lang="en-US" sz="1800" b="1" dirty="0">
                <a:solidFill>
                  <a:schemeClr val="bg1"/>
                </a:solidFill>
              </a:rPr>
              <a:t>Step 7. </a:t>
            </a:r>
            <a:r>
              <a:rPr lang="en-US" sz="1800" dirty="0">
                <a:solidFill>
                  <a:schemeClr val="bg1"/>
                </a:solidFill>
              </a:rPr>
              <a:t>Enter Project Attributes &amp; Finish.</a:t>
            </a:r>
          </a:p>
        </p:txBody>
      </p:sp>
    </p:spTree>
    <p:extLst>
      <p:ext uri="{BB962C8B-B14F-4D97-AF65-F5344CB8AC3E}">
        <p14:creationId xmlns:p14="http://schemas.microsoft.com/office/powerpoint/2010/main" val="72427247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a:xfrm>
            <a:off x="320040" y="229743"/>
            <a:ext cx="10969943" cy="711081"/>
          </a:xfrm>
        </p:spPr>
        <p:txBody>
          <a:bodyPr>
            <a:noAutofit/>
          </a:bodyPr>
          <a:lstStyle/>
          <a:p>
            <a:r>
              <a:rPr lang="en-US" dirty="0">
                <a:solidFill>
                  <a:schemeClr val="bg1"/>
                </a:solidFill>
                <a:latin typeface="Cooper Black" panose="0208090404030B020404" pitchFamily="18" charset="0"/>
              </a:rPr>
              <a:t>Gold Standard </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1A94EB2-B705-4D44-A9E8-6675DDEC1186}"/>
              </a:ext>
            </a:extLst>
          </p:cNvPr>
          <p:cNvSpPr txBox="1"/>
          <p:nvPr/>
        </p:nvSpPr>
        <p:spPr>
          <a:xfrm>
            <a:off x="464056" y="978408"/>
            <a:ext cx="11030956" cy="3416320"/>
          </a:xfrm>
          <a:prstGeom prst="rect">
            <a:avLst/>
          </a:prstGeom>
          <a:noFill/>
        </p:spPr>
        <p:txBody>
          <a:bodyPr wrap="square" rtlCol="0">
            <a:spAutoFit/>
          </a:bodyPr>
          <a:lstStyle/>
          <a:p>
            <a:pPr algn="just"/>
            <a:r>
              <a:rPr lang="en-US" sz="1800" dirty="0">
                <a:solidFill>
                  <a:schemeClr val="bg1"/>
                </a:solidFill>
              </a:rPr>
              <a:t>In real-time application, </a:t>
            </a:r>
          </a:p>
          <a:p>
            <a:pPr marL="342900" indent="-342900" algn="just">
              <a:buAutoNum type="arabicPeriod"/>
            </a:pPr>
            <a:r>
              <a:rPr lang="en-US" sz="1800" dirty="0">
                <a:solidFill>
                  <a:schemeClr val="bg1"/>
                </a:solidFill>
              </a:rPr>
              <a:t>we bring statelessness to our application logic but our UI keeps on changing. Hence we separate the UI logic from business logic. Currently the UI logic is merged with app logic which create a risk when a developer change UI logic by mistake it can hamper the app logic.</a:t>
            </a:r>
          </a:p>
          <a:p>
            <a:pPr marL="342900" indent="-342900" algn="just">
              <a:buAutoNum type="arabicPeriod"/>
            </a:pPr>
            <a:r>
              <a:rPr lang="en-US" sz="1800" dirty="0">
                <a:solidFill>
                  <a:schemeClr val="bg1"/>
                </a:solidFill>
              </a:rPr>
              <a:t>When SAP develop an app using the same approach of annotations and deliver it to its customers and partners. What customers would need is to tweak the UI little bit.</a:t>
            </a:r>
          </a:p>
          <a:p>
            <a:pPr algn="just"/>
            <a:endParaRPr lang="en-US" sz="1800" dirty="0">
              <a:solidFill>
                <a:schemeClr val="bg1"/>
              </a:solidFill>
            </a:endParaRPr>
          </a:p>
          <a:p>
            <a:pPr algn="just"/>
            <a:r>
              <a:rPr lang="en-US" sz="1800" dirty="0">
                <a:solidFill>
                  <a:schemeClr val="bg1"/>
                </a:solidFill>
              </a:rPr>
              <a:t>Metadata Extension – is a new CDS artefacts which is developed to decouple the UI annotations from CDS view. SAP allows a layered approach, SAP deliver standard annotation code with layer #CORE and customers &amp; partners can create another MDE file with layer #CUSTOMER or #PARTNER.</a:t>
            </a:r>
          </a:p>
          <a:p>
            <a:pPr algn="just"/>
            <a:r>
              <a:rPr lang="en-US" sz="1800" dirty="0">
                <a:solidFill>
                  <a:schemeClr val="bg1"/>
                </a:solidFill>
              </a:rPr>
              <a:t>When app runs, it checks if there is #CUSTOMER annotation file, it will take highest prio and subsequently #PARTNER and #CORE.</a:t>
            </a:r>
          </a:p>
        </p:txBody>
      </p:sp>
    </p:spTree>
    <p:extLst>
      <p:ext uri="{BB962C8B-B14F-4D97-AF65-F5344CB8AC3E}">
        <p14:creationId xmlns:p14="http://schemas.microsoft.com/office/powerpoint/2010/main" val="405924069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 xmlns:a16="http://schemas.microsoft.com/office/drawing/2014/main" id="{E326B370-DC08-4FA5-85F8-AF9E375072F8}"/>
              </a:ext>
            </a:extLst>
          </p:cNvPr>
          <p:cNvSpPr/>
          <p:nvPr/>
        </p:nvSpPr>
        <p:spPr>
          <a:xfrm>
            <a:off x="17016" y="2714"/>
            <a:ext cx="12192000" cy="6858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Title 10"/>
          <p:cNvSpPr>
            <a:spLocks noGrp="1"/>
          </p:cNvSpPr>
          <p:nvPr>
            <p:ph type="title"/>
          </p:nvPr>
        </p:nvSpPr>
        <p:spPr/>
        <p:txBody>
          <a:bodyPr>
            <a:noAutofit/>
          </a:bodyPr>
          <a:lstStyle/>
          <a:p>
            <a:r>
              <a:rPr lang="en-IN" dirty="0">
                <a:solidFill>
                  <a:schemeClr val="bg1"/>
                </a:solidFill>
                <a:latin typeface="Cooper Black" panose="0208090404030B020404" pitchFamily="18" charset="0"/>
              </a:rPr>
              <a:t>Meta Data Extension</a:t>
            </a:r>
          </a:p>
        </p:txBody>
      </p:sp>
      <p:pic>
        <p:nvPicPr>
          <p:cNvPr id="93" name="Picture 92">
            <a:extLst>
              <a:ext uri="{FF2B5EF4-FFF2-40B4-BE49-F238E27FC236}">
                <a16:creationId xmlns="" xmlns:a16="http://schemas.microsoft.com/office/drawing/2014/main" id="{5CD05779-92C9-4167-9FAF-2640F8D56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6817"/>
            <a:ext cx="716699" cy="707887"/>
          </a:xfrm>
          <a:prstGeom prst="rect">
            <a:avLst/>
          </a:prstGeom>
        </p:spPr>
      </p:pic>
      <p:sp>
        <p:nvSpPr>
          <p:cNvPr id="44" name="Footer Placeholder 45">
            <a:extLst>
              <a:ext uri="{FF2B5EF4-FFF2-40B4-BE49-F238E27FC236}">
                <a16:creationId xmlns="" xmlns:a16="http://schemas.microsoft.com/office/drawing/2014/main" id="{90E33047-DFF5-4690-8905-31E4C115EFDC}"/>
              </a:ext>
            </a:extLst>
          </p:cNvPr>
          <p:cNvSpPr>
            <a:spLocks noGrp="1"/>
          </p:cNvSpPr>
          <p:nvPr>
            <p:ph type="ftr" sz="quarter" idx="11"/>
          </p:nvPr>
        </p:nvSpPr>
        <p:spPr>
          <a:xfrm>
            <a:off x="9910836" y="6472169"/>
            <a:ext cx="2239550" cy="3595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rPr>
              <a:t>Trainer: </a:t>
            </a:r>
            <a:r>
              <a:rPr lang="en-US" sz="1400" b="1" noProof="0" dirty="0">
                <a:solidFill>
                  <a:schemeClr val="bg1"/>
                </a:solidFill>
                <a:latin typeface="Calibri" panose="020F0502020204030204"/>
              </a:rPr>
              <a:t>Anubhav Oberoy</a:t>
            </a:r>
            <a:endParaRPr kumimoji="0" lang="en-US" sz="1400" b="1" i="0" u="none" strike="noStrike" kern="1200" cap="none" spc="0" normalizeH="0" baseline="0" noProof="0" dirty="0">
              <a:ln>
                <a:noFill/>
              </a:ln>
              <a:solidFill>
                <a:schemeClr val="bg1"/>
              </a:solidFill>
              <a:effectLst/>
              <a:uLnTx/>
              <a:uFillTx/>
              <a:latin typeface="Calibri" panose="020F0502020204030204"/>
            </a:endParaRPr>
          </a:p>
        </p:txBody>
      </p:sp>
      <p:sp>
        <p:nvSpPr>
          <p:cNvPr id="6" name="TextBox 5">
            <a:extLst>
              <a:ext uri="{FF2B5EF4-FFF2-40B4-BE49-F238E27FC236}">
                <a16:creationId xmlns="" xmlns:a16="http://schemas.microsoft.com/office/drawing/2014/main" id="{CC39E87A-2CAF-CD41-98DC-4526D06794F9}"/>
              </a:ext>
            </a:extLst>
          </p:cNvPr>
          <p:cNvSpPr txBox="1"/>
          <p:nvPr/>
        </p:nvSpPr>
        <p:spPr>
          <a:xfrm>
            <a:off x="562007" y="1136049"/>
            <a:ext cx="4880322" cy="1477328"/>
          </a:xfrm>
          <a:prstGeom prst="rect">
            <a:avLst/>
          </a:prstGeom>
          <a:noFill/>
          <a:ln>
            <a:noFill/>
          </a:ln>
        </p:spPr>
        <p:txBody>
          <a:bodyPr wrap="square" rtlCol="0">
            <a:spAutoFit/>
          </a:bodyPr>
          <a:lstStyle/>
          <a:p>
            <a:pPr lvl="0" algn="just" defTabSz="914217"/>
            <a:r>
              <a:rPr lang="en-US" sz="1800" dirty="0">
                <a:solidFill>
                  <a:schemeClr val="bg1"/>
                </a:solidFill>
              </a:rPr>
              <a:t>A CDS metadata extension (MDE) extends a CDS entity with CDS annotations that are not defined in the CDS source code of the data definition. CDS metadata extensions can currently only be created for CDS views.</a:t>
            </a:r>
            <a:endParaRPr lang="en-US" sz="1800" b="1" dirty="0">
              <a:solidFill>
                <a:schemeClr val="bg1"/>
              </a:solidFill>
              <a:ea typeface="Cambria" panose="02040503050406030204" pitchFamily="18" charset="0"/>
              <a:cs typeface="Arial" panose="020B0604020202020204" pitchFamily="34" charset="0"/>
            </a:endParaRPr>
          </a:p>
        </p:txBody>
      </p:sp>
      <p:pic>
        <p:nvPicPr>
          <p:cNvPr id="7" name="Picture 6"/>
          <p:cNvPicPr>
            <a:picLocks noChangeAspect="1"/>
          </p:cNvPicPr>
          <p:nvPr/>
        </p:nvPicPr>
        <p:blipFill rotWithShape="1">
          <a:blip r:embed="rId3"/>
          <a:srcRect b="23961"/>
          <a:stretch/>
        </p:blipFill>
        <p:spPr>
          <a:xfrm>
            <a:off x="6830424" y="2551257"/>
            <a:ext cx="4948666" cy="3616719"/>
          </a:xfrm>
          <a:prstGeom prst="rect">
            <a:avLst/>
          </a:prstGeom>
        </p:spPr>
      </p:pic>
      <p:sp>
        <p:nvSpPr>
          <p:cNvPr id="8" name="Rectangle 7"/>
          <p:cNvSpPr/>
          <p:nvPr/>
        </p:nvSpPr>
        <p:spPr>
          <a:xfrm>
            <a:off x="562007" y="3667398"/>
            <a:ext cx="6127995" cy="2585323"/>
          </a:xfrm>
          <a:prstGeom prst="rect">
            <a:avLst/>
          </a:prstGeom>
        </p:spPr>
        <p:txBody>
          <a:bodyPr wrap="square">
            <a:spAutoFit/>
          </a:bodyPr>
          <a:lstStyle/>
          <a:p>
            <a:pPr algn="just"/>
            <a:r>
              <a:rPr lang="en-US" sz="1800" dirty="0">
                <a:solidFill>
                  <a:schemeClr val="bg1"/>
                </a:solidFill>
              </a:rPr>
              <a:t>There can be several metadata extensions for one CDS entity. The following rules determine which metadata extension to use to evaluate the annotations:</a:t>
            </a:r>
          </a:p>
          <a:p>
            <a:pPr algn="just">
              <a:buFont typeface="Arial" panose="020B0604020202020204" pitchFamily="34" charset="0"/>
              <a:buChar char="•"/>
            </a:pPr>
            <a:r>
              <a:rPr lang="en-US" sz="1800" dirty="0">
                <a:solidFill>
                  <a:schemeClr val="bg1"/>
                </a:solidFill>
              </a:rPr>
              <a:t>Each metadata extension is assigned to a layer, such as branch, partner, or customer. The layer determines the priority of the evaluation.</a:t>
            </a:r>
          </a:p>
          <a:p>
            <a:pPr algn="just">
              <a:buFont typeface="Arial" panose="020B0604020202020204" pitchFamily="34" charset="0"/>
              <a:buChar char="•"/>
            </a:pPr>
            <a:r>
              <a:rPr lang="en-US" sz="1800" dirty="0">
                <a:solidFill>
                  <a:schemeClr val="bg1"/>
                </a:solidFill>
              </a:rPr>
              <a:t>A metadata extension can be joined to a CDS variant. The CDS variant can be specified during the evaluation of the annotations of a CDS entity to select the metadata extension.</a:t>
            </a:r>
            <a:endParaRPr lang="en-US" sz="1800" b="0" i="0" dirty="0">
              <a:solidFill>
                <a:schemeClr val="bg1"/>
              </a:solidFill>
              <a:effectLst/>
            </a:endParaRPr>
          </a:p>
        </p:txBody>
      </p:sp>
      <p:sp>
        <p:nvSpPr>
          <p:cNvPr id="9" name="Rounded Rectangle 8"/>
          <p:cNvSpPr/>
          <p:nvPr/>
        </p:nvSpPr>
        <p:spPr bwMode="gray">
          <a:xfrm>
            <a:off x="2720660" y="2612517"/>
            <a:ext cx="3443972" cy="422231"/>
          </a:xfrm>
          <a:prstGeom prst="roundRect">
            <a:avLst>
              <a:gd name="adj" fmla="val 50000"/>
            </a:avLst>
          </a:prstGeom>
          <a:noFill/>
          <a:ln w="9525" algn="ctr">
            <a:solidFill>
              <a:srgbClr val="0070C0"/>
            </a:solidFill>
            <a:prstDash val="solid"/>
            <a:miter lim="800000"/>
            <a:headEnd/>
            <a:tailEnd/>
          </a:ln>
        </p:spPr>
        <p:txBody>
          <a:bodyPr lIns="89958" tIns="71966" rIns="89958" bIns="71966" rtlCol="0" anchor="ctr"/>
          <a:lstStyle/>
          <a:p>
            <a:r>
              <a:rPr lang="en-US" sz="1800" dirty="0">
                <a:solidFill>
                  <a:schemeClr val="bg1"/>
                </a:solidFill>
              </a:rPr>
              <a:t>@Metadata.allowExtension: true</a:t>
            </a:r>
          </a:p>
        </p:txBody>
      </p:sp>
      <p:grpSp>
        <p:nvGrpSpPr>
          <p:cNvPr id="10" name="Group 9"/>
          <p:cNvGrpSpPr/>
          <p:nvPr/>
        </p:nvGrpSpPr>
        <p:grpSpPr>
          <a:xfrm>
            <a:off x="6907817" y="2753279"/>
            <a:ext cx="1427302" cy="129386"/>
            <a:chOff x="4382180" y="3061155"/>
            <a:chExt cx="1427963" cy="129446"/>
          </a:xfrm>
        </p:grpSpPr>
        <p:sp>
          <p:nvSpPr>
            <p:cNvPr id="12" name="Pie 11"/>
            <p:cNvSpPr/>
            <p:nvPr/>
          </p:nvSpPr>
          <p:spPr bwMode="gray">
            <a:xfrm>
              <a:off x="4382180" y="3061155"/>
              <a:ext cx="119291" cy="129443"/>
            </a:xfrm>
            <a:prstGeom prst="pie">
              <a:avLst>
                <a:gd name="adj1" fmla="val 5399995"/>
                <a:gd name="adj2" fmla="val 16200000"/>
              </a:avLst>
            </a:prstGeom>
            <a:solidFill>
              <a:schemeClr val="accent4">
                <a:lumMod val="75000"/>
              </a:schemeClr>
            </a:solidFill>
            <a:ln w="6350" algn="ctr">
              <a:solidFill>
                <a:srgbClr val="0070C0"/>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GB" sz="1800" kern="0" dirty="0" err="1">
                <a:solidFill>
                  <a:schemeClr val="bg1"/>
                </a:solidFill>
                <a:ea typeface="Arial Unicode MS" pitchFamily="34" charset="-128"/>
                <a:cs typeface="Arial Unicode MS" pitchFamily="34" charset="-128"/>
              </a:endParaRPr>
            </a:p>
          </p:txBody>
        </p:sp>
        <p:cxnSp>
          <p:nvCxnSpPr>
            <p:cNvPr id="13" name="Straight Connector 12"/>
            <p:cNvCxnSpPr/>
            <p:nvPr/>
          </p:nvCxnSpPr>
          <p:spPr>
            <a:xfrm flipV="1">
              <a:off x="4441826" y="3190600"/>
              <a:ext cx="1368317" cy="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6164630" y="2815726"/>
            <a:ext cx="743188" cy="9305"/>
          </a:xfrm>
          <a:prstGeom prst="line">
            <a:avLst/>
          </a:prstGeom>
          <a:ln w="63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750827"/>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9440</TotalTime>
  <Words>725</Words>
  <Application>Microsoft Office PowerPoint</Application>
  <PresentationFormat>Custom</PresentationFormat>
  <Paragraphs>105</Paragraphs>
  <Slides>15</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 Unicode MS</vt:lpstr>
      <vt:lpstr>Arial</vt:lpstr>
      <vt:lpstr>Arial Black</vt:lpstr>
      <vt:lpstr>Arial Bold</vt:lpstr>
      <vt:lpstr>Calibri</vt:lpstr>
      <vt:lpstr>Cambria</vt:lpstr>
      <vt:lpstr>Cooper Black</vt:lpstr>
      <vt:lpstr>Open Sans</vt:lpstr>
      <vt:lpstr>Patua One</vt:lpstr>
      <vt:lpstr>Segoe UI</vt:lpstr>
      <vt:lpstr>Segoe UI Bold</vt:lpstr>
      <vt:lpstr>Office Theme</vt:lpstr>
      <vt:lpstr>ABAP on Hana s/4 Hana Training</vt:lpstr>
      <vt:lpstr>Agenda – Day 16</vt:lpstr>
      <vt:lpstr>Use Case </vt:lpstr>
      <vt:lpstr>Flow of  Use Case</vt:lpstr>
      <vt:lpstr>Exercise </vt:lpstr>
      <vt:lpstr>Create Fiori App with Template on BAS</vt:lpstr>
      <vt:lpstr>Create Fiori App with Template on BAS</vt:lpstr>
      <vt:lpstr>Gold Standard </vt:lpstr>
      <vt:lpstr>Meta Data Extension</vt:lpstr>
      <vt:lpstr>UI Annotations </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sc</cp:lastModifiedBy>
  <cp:revision>278</cp:revision>
  <dcterms:created xsi:type="dcterms:W3CDTF">2013-09-12T13:05:01Z</dcterms:created>
  <dcterms:modified xsi:type="dcterms:W3CDTF">2021-11-15T15:09:56Z</dcterms:modified>
</cp:coreProperties>
</file>